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57" r:id="rId2"/>
  </p:sldMasterIdLst>
  <p:notesMasterIdLst>
    <p:notesMasterId r:id="rId21"/>
  </p:notesMasterIdLst>
  <p:sldIdLst>
    <p:sldId id="295" r:id="rId3"/>
    <p:sldId id="259" r:id="rId4"/>
    <p:sldId id="280" r:id="rId5"/>
    <p:sldId id="291" r:id="rId6"/>
    <p:sldId id="260" r:id="rId7"/>
    <p:sldId id="261" r:id="rId8"/>
    <p:sldId id="296" r:id="rId9"/>
    <p:sldId id="263" r:id="rId10"/>
    <p:sldId id="265" r:id="rId11"/>
    <p:sldId id="266" r:id="rId12"/>
    <p:sldId id="268" r:id="rId13"/>
    <p:sldId id="269" r:id="rId14"/>
    <p:sldId id="267" r:id="rId15"/>
    <p:sldId id="270" r:id="rId16"/>
    <p:sldId id="292" r:id="rId17"/>
    <p:sldId id="272" r:id="rId18"/>
    <p:sldId id="271" r:id="rId19"/>
    <p:sldId id="293" r:id="rId20"/>
  </p:sldIdLst>
  <p:sldSz cx="12192000" cy="6858000"/>
  <p:notesSz cx="7010400" cy="9296400"/>
  <p:embeddedFontLst>
    <p:embeddedFont>
      <p:font typeface="Noto Sans Symbols"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q7oEnDohVyQlv09KvbYgEeANLA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55" d="100"/>
          <a:sy n="55" d="100"/>
        </p:scale>
        <p:origin x="99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3478D-4E00-47DC-9AAD-308755BF8C3B}" type="doc">
      <dgm:prSet loTypeId="urn:microsoft.com/office/officeart/2005/8/layout/orgChart1" loCatId="hierarchy" qsTypeId="urn:microsoft.com/office/officeart/2005/8/quickstyle/simple1" qsCatId="simple" csTypeId="urn:microsoft.com/office/officeart/2005/8/colors/accent3_2" csCatId="accent3" phldr="1"/>
      <dgm:spPr/>
      <dgm:t>
        <a:bodyPr/>
        <a:lstStyle/>
        <a:p>
          <a:endParaRPr lang="en-US"/>
        </a:p>
      </dgm:t>
    </dgm:pt>
    <dgm:pt modelId="{6B2F43EC-A62D-4C4A-89B3-2FDB19BCBB01}">
      <dgm:prSet phldrT="[Text]" custT="1"/>
      <dgm:spPr/>
      <dgm:t>
        <a:bodyPr/>
        <a:lstStyle/>
        <a:p>
          <a:r>
            <a:rPr lang="en-US" sz="1200" dirty="0"/>
            <a:t>ACC Board</a:t>
          </a:r>
        </a:p>
      </dgm:t>
    </dgm:pt>
    <dgm:pt modelId="{36DAB0A0-2BA1-49B8-8136-AF9640EED7BA}" type="parTrans" cxnId="{6118A7FF-FC34-446F-93B0-967F99C40869}">
      <dgm:prSet/>
      <dgm:spPr/>
      <dgm:t>
        <a:bodyPr/>
        <a:lstStyle/>
        <a:p>
          <a:endParaRPr lang="en-US"/>
        </a:p>
      </dgm:t>
    </dgm:pt>
    <dgm:pt modelId="{B789AB57-84C8-424F-B6A3-BE6734CFF1C0}" type="sibTrans" cxnId="{6118A7FF-FC34-446F-93B0-967F99C40869}">
      <dgm:prSet/>
      <dgm:spPr/>
      <dgm:t>
        <a:bodyPr/>
        <a:lstStyle/>
        <a:p>
          <a:endParaRPr lang="en-US"/>
        </a:p>
      </dgm:t>
    </dgm:pt>
    <dgm:pt modelId="{43665248-6EC8-4238-BE4E-321BBAE25E2B}">
      <dgm:prSet phldrT="[Text]" custT="1"/>
      <dgm:spPr/>
      <dgm:t>
        <a:bodyPr/>
        <a:lstStyle/>
        <a:p>
          <a:pPr algn="ctr"/>
          <a:r>
            <a:rPr lang="en-US" sz="1200" dirty="0"/>
            <a:t>Green Bank CEO &amp; Management Team</a:t>
          </a:r>
        </a:p>
      </dgm:t>
    </dgm:pt>
    <dgm:pt modelId="{35DDF9DD-779E-4E5A-A066-55048B9B4F84}" type="parTrans" cxnId="{E70DBFCB-8709-4FC2-9F0A-8ED859FBBBCC}">
      <dgm:prSet/>
      <dgm:spPr/>
      <dgm:t>
        <a:bodyPr/>
        <a:lstStyle/>
        <a:p>
          <a:endParaRPr lang="en-US"/>
        </a:p>
      </dgm:t>
    </dgm:pt>
    <dgm:pt modelId="{A675A355-AE91-4B31-ABEC-0E30454A5C98}" type="sibTrans" cxnId="{E70DBFCB-8709-4FC2-9F0A-8ED859FBBBCC}">
      <dgm:prSet/>
      <dgm:spPr/>
      <dgm:t>
        <a:bodyPr/>
        <a:lstStyle/>
        <a:p>
          <a:endParaRPr lang="en-US"/>
        </a:p>
      </dgm:t>
    </dgm:pt>
    <dgm:pt modelId="{20262CAE-39A9-4139-8A64-E5F0748DAA68}">
      <dgm:prSet phldrT="[Text]" custT="1"/>
      <dgm:spPr/>
      <dgm:t>
        <a:bodyPr/>
        <a:lstStyle/>
        <a:p>
          <a:r>
            <a:rPr lang="en-US" sz="1200" dirty="0"/>
            <a:t>Green Bank Steering Committee</a:t>
          </a:r>
        </a:p>
      </dgm:t>
    </dgm:pt>
    <dgm:pt modelId="{CE0CB0B0-60EE-4236-9845-ACCEA4C2F2A8}" type="parTrans" cxnId="{174D486F-1B95-48F5-A88F-D4BDA28D9053}">
      <dgm:prSet/>
      <dgm:spPr/>
      <dgm:t>
        <a:bodyPr/>
        <a:lstStyle/>
        <a:p>
          <a:endParaRPr lang="en-US"/>
        </a:p>
      </dgm:t>
    </dgm:pt>
    <dgm:pt modelId="{643C5DC6-BF00-4F3C-BF82-E5403EF3DD69}" type="sibTrans" cxnId="{174D486F-1B95-48F5-A88F-D4BDA28D9053}">
      <dgm:prSet/>
      <dgm:spPr/>
      <dgm:t>
        <a:bodyPr/>
        <a:lstStyle/>
        <a:p>
          <a:endParaRPr lang="en-US"/>
        </a:p>
      </dgm:t>
    </dgm:pt>
    <dgm:pt modelId="{C8A6FA37-8051-4CF2-8482-B26F04FC331C}">
      <dgm:prSet phldrT="[Text]" custT="1"/>
      <dgm:spPr/>
      <dgm:t>
        <a:bodyPr/>
        <a:lstStyle/>
        <a:p>
          <a:r>
            <a:rPr lang="en-US" sz="1200" dirty="0"/>
            <a:t>ACC CEO</a:t>
          </a:r>
        </a:p>
      </dgm:t>
    </dgm:pt>
    <dgm:pt modelId="{67A21FFA-10DD-4491-8E23-33D53B749DDF}" type="parTrans" cxnId="{E186B27F-A61A-482E-9BA6-AE0B468257D4}">
      <dgm:prSet/>
      <dgm:spPr/>
      <dgm:t>
        <a:bodyPr/>
        <a:lstStyle/>
        <a:p>
          <a:endParaRPr lang="en-US"/>
        </a:p>
      </dgm:t>
    </dgm:pt>
    <dgm:pt modelId="{CE597C66-F88F-43DE-B5AF-28001FF97A82}" type="sibTrans" cxnId="{E186B27F-A61A-482E-9BA6-AE0B468257D4}">
      <dgm:prSet/>
      <dgm:spPr/>
      <dgm:t>
        <a:bodyPr/>
        <a:lstStyle/>
        <a:p>
          <a:endParaRPr lang="en-US"/>
        </a:p>
      </dgm:t>
    </dgm:pt>
    <dgm:pt modelId="{84E2EBEF-E404-44D6-BF2F-0272A68FE06B}">
      <dgm:prSet phldrT="[Text]" custT="1"/>
      <dgm:spPr/>
      <dgm:t>
        <a:bodyPr/>
        <a:lstStyle/>
        <a:p>
          <a:pPr>
            <a:buNone/>
          </a:pPr>
          <a:r>
            <a:rPr lang="en-US" sz="1200" dirty="0"/>
            <a:t>Technical Assistance Hubs</a:t>
          </a:r>
        </a:p>
        <a:p>
          <a:pPr>
            <a:buNone/>
          </a:pPr>
          <a:r>
            <a:rPr lang="en-US" sz="1200" dirty="0"/>
            <a:t>Leaders/Partners</a:t>
          </a:r>
        </a:p>
      </dgm:t>
    </dgm:pt>
    <dgm:pt modelId="{B7C3A214-4BBC-44C3-BCF7-1819B14CF4B8}" type="parTrans" cxnId="{6A0D44DD-0F94-4088-8E76-35BBEC8C2CA2}">
      <dgm:prSet/>
      <dgm:spPr/>
      <dgm:t>
        <a:bodyPr/>
        <a:lstStyle/>
        <a:p>
          <a:endParaRPr lang="en-US"/>
        </a:p>
      </dgm:t>
    </dgm:pt>
    <dgm:pt modelId="{96B84BEA-0439-4A2B-8CC4-A4C7C977F46C}" type="sibTrans" cxnId="{6A0D44DD-0F94-4088-8E76-35BBEC8C2CA2}">
      <dgm:prSet/>
      <dgm:spPr/>
      <dgm:t>
        <a:bodyPr/>
        <a:lstStyle/>
        <a:p>
          <a:endParaRPr lang="en-US"/>
        </a:p>
      </dgm:t>
    </dgm:pt>
    <dgm:pt modelId="{C5E51CA5-5216-44D2-BCDB-47DC709F9FA3}" type="asst">
      <dgm:prSet phldrT="[Text]" custT="1"/>
      <dgm:spPr/>
      <dgm:t>
        <a:bodyPr/>
        <a:lstStyle/>
        <a:p>
          <a:r>
            <a:rPr lang="en-US" sz="1200" dirty="0"/>
            <a:t>Energy Production &amp; Storage</a:t>
          </a:r>
        </a:p>
      </dgm:t>
    </dgm:pt>
    <dgm:pt modelId="{BAACA5D4-A156-4739-9EC1-CDB2C59DD078}" type="parTrans" cxnId="{80ED87FE-8AD2-4ECA-910A-CE5DB28915E3}">
      <dgm:prSet/>
      <dgm:spPr/>
      <dgm:t>
        <a:bodyPr/>
        <a:lstStyle/>
        <a:p>
          <a:endParaRPr lang="en-US"/>
        </a:p>
      </dgm:t>
    </dgm:pt>
    <dgm:pt modelId="{9EF5C683-95DA-4A7B-8501-CA7FB9B2A7C0}" type="sibTrans" cxnId="{80ED87FE-8AD2-4ECA-910A-CE5DB28915E3}">
      <dgm:prSet/>
      <dgm:spPr/>
      <dgm:t>
        <a:bodyPr/>
        <a:lstStyle/>
        <a:p>
          <a:endParaRPr lang="en-US"/>
        </a:p>
      </dgm:t>
    </dgm:pt>
    <dgm:pt modelId="{22F32106-20AB-4ACA-ABA2-8B624593BFD6}" type="asst">
      <dgm:prSet phldrT="[Text]" custT="1"/>
      <dgm:spPr/>
      <dgm:t>
        <a:bodyPr/>
        <a:lstStyle/>
        <a:p>
          <a:r>
            <a:rPr lang="en-US" sz="1200" dirty="0"/>
            <a:t>Net Zero Emissions Buildings &amp; Housing</a:t>
          </a:r>
        </a:p>
      </dgm:t>
    </dgm:pt>
    <dgm:pt modelId="{3B60732C-ABDC-4DAA-B4D5-025EED303816}" type="parTrans" cxnId="{C47FECA5-D6CF-42CD-9150-3ABAD1B9A079}">
      <dgm:prSet/>
      <dgm:spPr/>
      <dgm:t>
        <a:bodyPr/>
        <a:lstStyle/>
        <a:p>
          <a:endParaRPr lang="en-US"/>
        </a:p>
      </dgm:t>
    </dgm:pt>
    <dgm:pt modelId="{22471DAD-1C25-4288-8D18-28FBE3595692}" type="sibTrans" cxnId="{C47FECA5-D6CF-42CD-9150-3ABAD1B9A079}">
      <dgm:prSet/>
      <dgm:spPr/>
      <dgm:t>
        <a:bodyPr/>
        <a:lstStyle/>
        <a:p>
          <a:endParaRPr lang="en-US"/>
        </a:p>
      </dgm:t>
    </dgm:pt>
    <dgm:pt modelId="{1FDD1483-C730-4A37-A3E6-A1AAE85B0C48}" type="asst">
      <dgm:prSet phldrT="[Text]"/>
      <dgm:spPr/>
      <dgm:t>
        <a:bodyPr/>
        <a:lstStyle/>
        <a:p>
          <a:r>
            <a:rPr lang="en-US" dirty="0"/>
            <a:t>Zero Emissions Transportation</a:t>
          </a:r>
        </a:p>
      </dgm:t>
    </dgm:pt>
    <dgm:pt modelId="{6FA64BD6-7404-4897-8327-95AE7E91A66C}" type="parTrans" cxnId="{76F1B16B-6615-42FC-B979-31A9A18AA094}">
      <dgm:prSet/>
      <dgm:spPr/>
      <dgm:t>
        <a:bodyPr/>
        <a:lstStyle/>
        <a:p>
          <a:endParaRPr lang="en-US"/>
        </a:p>
      </dgm:t>
    </dgm:pt>
    <dgm:pt modelId="{6767D809-89D5-46D8-AC5B-4A53F3CDBB0F}" type="sibTrans" cxnId="{76F1B16B-6615-42FC-B979-31A9A18AA094}">
      <dgm:prSet/>
      <dgm:spPr/>
      <dgm:t>
        <a:bodyPr/>
        <a:lstStyle/>
        <a:p>
          <a:endParaRPr lang="en-US"/>
        </a:p>
      </dgm:t>
    </dgm:pt>
    <dgm:pt modelId="{B8EC2225-841A-42FD-B0AA-EC1FB52F0531}" type="asst">
      <dgm:prSet phldrT="[Text]"/>
      <dgm:spPr/>
      <dgm:t>
        <a:bodyPr/>
        <a:lstStyle/>
        <a:p>
          <a:r>
            <a:rPr lang="en-US" dirty="0"/>
            <a:t>Financing  Strategies</a:t>
          </a:r>
        </a:p>
      </dgm:t>
    </dgm:pt>
    <dgm:pt modelId="{BB746332-26F5-4AFD-96EA-95BBB62E2B18}" type="parTrans" cxnId="{7242B8A0-15DD-41F1-8B3D-F0FB46E21535}">
      <dgm:prSet/>
      <dgm:spPr/>
      <dgm:t>
        <a:bodyPr/>
        <a:lstStyle/>
        <a:p>
          <a:endParaRPr lang="en-US"/>
        </a:p>
      </dgm:t>
    </dgm:pt>
    <dgm:pt modelId="{8E1FBECC-A714-4358-BC69-ADD7E2E9D5A3}" type="sibTrans" cxnId="{7242B8A0-15DD-41F1-8B3D-F0FB46E21535}">
      <dgm:prSet/>
      <dgm:spPr/>
      <dgm:t>
        <a:bodyPr/>
        <a:lstStyle/>
        <a:p>
          <a:endParaRPr lang="en-US"/>
        </a:p>
      </dgm:t>
    </dgm:pt>
    <dgm:pt modelId="{29FBF207-D46C-4B77-B8CF-93B835474BAA}" type="asst">
      <dgm:prSet phldrT="[Text]"/>
      <dgm:spPr/>
      <dgm:t>
        <a:bodyPr/>
        <a:lstStyle/>
        <a:p>
          <a:r>
            <a:rPr lang="en-US" dirty="0"/>
            <a:t>Community Engagement</a:t>
          </a:r>
        </a:p>
      </dgm:t>
    </dgm:pt>
    <dgm:pt modelId="{34100AA0-EB2E-47C8-A43B-729BC267B4BB}" type="parTrans" cxnId="{74F1FF05-67C1-4936-9473-452F1E6E2C59}">
      <dgm:prSet/>
      <dgm:spPr/>
      <dgm:t>
        <a:bodyPr/>
        <a:lstStyle/>
        <a:p>
          <a:endParaRPr lang="en-US"/>
        </a:p>
      </dgm:t>
    </dgm:pt>
    <dgm:pt modelId="{413AA789-AE50-44E9-BF74-5670D44218E4}" type="sibTrans" cxnId="{74F1FF05-67C1-4936-9473-452F1E6E2C59}">
      <dgm:prSet/>
      <dgm:spPr/>
      <dgm:t>
        <a:bodyPr/>
        <a:lstStyle/>
        <a:p>
          <a:endParaRPr lang="en-US"/>
        </a:p>
      </dgm:t>
    </dgm:pt>
    <dgm:pt modelId="{8F89DD5E-714C-4388-A04C-27A24E0759ED}" type="asst">
      <dgm:prSet phldrT="[Text]"/>
      <dgm:spPr/>
      <dgm:t>
        <a:bodyPr/>
        <a:lstStyle/>
        <a:p>
          <a:r>
            <a:rPr lang="en-US" dirty="0"/>
            <a:t>Workforce Development</a:t>
          </a:r>
        </a:p>
      </dgm:t>
    </dgm:pt>
    <dgm:pt modelId="{D1E35470-2473-4A8D-AD44-009BDC7D5E85}" type="parTrans" cxnId="{FAEA0871-C552-49EE-A4CE-0326E161418C}">
      <dgm:prSet/>
      <dgm:spPr/>
      <dgm:t>
        <a:bodyPr/>
        <a:lstStyle/>
        <a:p>
          <a:endParaRPr lang="en-US"/>
        </a:p>
      </dgm:t>
    </dgm:pt>
    <dgm:pt modelId="{73E4E44A-15A2-4394-84DD-39756464D6B7}" type="sibTrans" cxnId="{FAEA0871-C552-49EE-A4CE-0326E161418C}">
      <dgm:prSet/>
      <dgm:spPr/>
      <dgm:t>
        <a:bodyPr/>
        <a:lstStyle/>
        <a:p>
          <a:endParaRPr lang="en-US"/>
        </a:p>
      </dgm:t>
    </dgm:pt>
    <dgm:pt modelId="{932D8A4E-0473-4E5B-9A1D-A084792E803F}">
      <dgm:prSet phldrT="[Text]" custT="1"/>
      <dgm:spPr/>
      <dgm:t>
        <a:bodyPr/>
        <a:lstStyle/>
        <a:p>
          <a:r>
            <a:rPr lang="en-US" sz="1200" dirty="0"/>
            <a:t>Pass-Thru Awards</a:t>
          </a:r>
        </a:p>
        <a:p>
          <a:r>
            <a:rPr lang="en-US" sz="1200" dirty="0"/>
            <a:t>Capital and TA</a:t>
          </a:r>
          <a:r>
            <a:rPr lang="en-US" sz="1000" dirty="0"/>
            <a:t> </a:t>
          </a:r>
        </a:p>
      </dgm:t>
    </dgm:pt>
    <dgm:pt modelId="{30EBB53C-A9E7-4FC0-821D-69CF30C9693C}" type="parTrans" cxnId="{2B1EB04B-143D-459D-BB5D-10F65FC2922C}">
      <dgm:prSet/>
      <dgm:spPr/>
      <dgm:t>
        <a:bodyPr/>
        <a:lstStyle/>
        <a:p>
          <a:endParaRPr lang="en-US"/>
        </a:p>
      </dgm:t>
    </dgm:pt>
    <dgm:pt modelId="{2D24518F-507F-42E3-9BF0-03C5B65199F2}" type="sibTrans" cxnId="{2B1EB04B-143D-459D-BB5D-10F65FC2922C}">
      <dgm:prSet/>
      <dgm:spPr/>
      <dgm:t>
        <a:bodyPr/>
        <a:lstStyle/>
        <a:p>
          <a:endParaRPr lang="en-US"/>
        </a:p>
      </dgm:t>
    </dgm:pt>
    <dgm:pt modelId="{BAC528FD-4C3D-4CCB-9217-8BB13BB35481}" type="asst">
      <dgm:prSet phldrT="[Text]" custT="1"/>
      <dgm:spPr/>
      <dgm:t>
        <a:bodyPr/>
        <a:lstStyle/>
        <a:p>
          <a:r>
            <a:rPr lang="en-US" sz="1200" dirty="0"/>
            <a:t>Network of Community Lenders</a:t>
          </a:r>
        </a:p>
      </dgm:t>
    </dgm:pt>
    <dgm:pt modelId="{4AAEE5EF-60DE-4DE4-AA34-AE3B8FD20046}" type="parTrans" cxnId="{B2841453-B977-4639-83D2-E7C3B9979D58}">
      <dgm:prSet/>
      <dgm:spPr>
        <a:ln>
          <a:noFill/>
        </a:ln>
      </dgm:spPr>
      <dgm:t>
        <a:bodyPr/>
        <a:lstStyle/>
        <a:p>
          <a:endParaRPr lang="en-US"/>
        </a:p>
      </dgm:t>
    </dgm:pt>
    <dgm:pt modelId="{AD19D434-33F6-45D7-B3B2-705EB9A3BDC5}" type="sibTrans" cxnId="{B2841453-B977-4639-83D2-E7C3B9979D58}">
      <dgm:prSet/>
      <dgm:spPr/>
      <dgm:t>
        <a:bodyPr/>
        <a:lstStyle/>
        <a:p>
          <a:endParaRPr lang="en-US"/>
        </a:p>
      </dgm:t>
    </dgm:pt>
    <dgm:pt modelId="{116663E4-8C29-457A-A308-DB8B4CCA19A7}" type="asst">
      <dgm:prSet phldrT="[Text]" custT="1"/>
      <dgm:spPr/>
      <dgm:t>
        <a:bodyPr/>
        <a:lstStyle/>
        <a:p>
          <a:pPr>
            <a:buFont typeface="Arial" panose="020B0604020202020204" pitchFamily="34" charset="0"/>
            <a:buChar char="•"/>
          </a:pPr>
          <a:r>
            <a:rPr lang="en-US" sz="1200" dirty="0"/>
            <a:t>Eligible Projects</a:t>
          </a:r>
        </a:p>
      </dgm:t>
    </dgm:pt>
    <dgm:pt modelId="{12FE0420-7088-442B-BF4E-A2E64925E12A}" type="parTrans" cxnId="{F634D48E-48B4-482A-A2DC-6C368816BCB2}">
      <dgm:prSet/>
      <dgm:spPr/>
      <dgm:t>
        <a:bodyPr/>
        <a:lstStyle/>
        <a:p>
          <a:endParaRPr lang="en-US"/>
        </a:p>
      </dgm:t>
    </dgm:pt>
    <dgm:pt modelId="{EA84FD62-EC5F-4C91-9747-275BF9450D4E}" type="sibTrans" cxnId="{F634D48E-48B4-482A-A2DC-6C368816BCB2}">
      <dgm:prSet/>
      <dgm:spPr/>
      <dgm:t>
        <a:bodyPr/>
        <a:lstStyle/>
        <a:p>
          <a:endParaRPr lang="en-US"/>
        </a:p>
      </dgm:t>
    </dgm:pt>
    <dgm:pt modelId="{A0EBA439-1DFD-4B1E-A940-BC6F7548874A}">
      <dgm:prSet phldrT="[Text]"/>
      <dgm:spPr/>
      <dgm:t>
        <a:bodyPr/>
        <a:lstStyle/>
        <a:p>
          <a:pPr algn="ctr"/>
          <a:r>
            <a:rPr lang="en-US" dirty="0"/>
            <a:t>Green Bank Chief of Staff, </a:t>
          </a:r>
        </a:p>
        <a:p>
          <a:pPr algn="ctr"/>
          <a:r>
            <a:rPr lang="en-US" dirty="0"/>
            <a:t>Chief Risk Officer, Audit, Compliance</a:t>
          </a:r>
        </a:p>
      </dgm:t>
    </dgm:pt>
    <dgm:pt modelId="{51AF0B1E-84CF-41C7-8F39-E66EC5A30DB2}" type="sibTrans" cxnId="{C72EDCFE-5B91-4115-999B-08B248F9B9B8}">
      <dgm:prSet/>
      <dgm:spPr/>
      <dgm:t>
        <a:bodyPr/>
        <a:lstStyle/>
        <a:p>
          <a:endParaRPr lang="en-US"/>
        </a:p>
      </dgm:t>
    </dgm:pt>
    <dgm:pt modelId="{00042270-78DE-490A-AABA-5B3DFBD27204}" type="parTrans" cxnId="{C72EDCFE-5B91-4115-999B-08B248F9B9B8}">
      <dgm:prSet/>
      <dgm:spPr>
        <a:ln>
          <a:noFill/>
        </a:ln>
      </dgm:spPr>
      <dgm:t>
        <a:bodyPr/>
        <a:lstStyle/>
        <a:p>
          <a:endParaRPr lang="en-US"/>
        </a:p>
      </dgm:t>
    </dgm:pt>
    <dgm:pt modelId="{685B5057-A024-4B7C-BA66-158E0F145C92}" type="pres">
      <dgm:prSet presAssocID="{21C3478D-4E00-47DC-9AAD-308755BF8C3B}" presName="hierChild1" presStyleCnt="0">
        <dgm:presLayoutVars>
          <dgm:orgChart val="1"/>
          <dgm:chPref val="1"/>
          <dgm:dir/>
          <dgm:animOne val="branch"/>
          <dgm:animLvl val="lvl"/>
          <dgm:resizeHandles/>
        </dgm:presLayoutVars>
      </dgm:prSet>
      <dgm:spPr/>
    </dgm:pt>
    <dgm:pt modelId="{251C4431-6B55-4A48-9EA0-EF2DA10A0357}" type="pres">
      <dgm:prSet presAssocID="{6B2F43EC-A62D-4C4A-89B3-2FDB19BCBB01}" presName="hierRoot1" presStyleCnt="0">
        <dgm:presLayoutVars>
          <dgm:hierBranch val="init"/>
        </dgm:presLayoutVars>
      </dgm:prSet>
      <dgm:spPr/>
    </dgm:pt>
    <dgm:pt modelId="{3A635556-1298-43E1-97BA-2E705DD98D41}" type="pres">
      <dgm:prSet presAssocID="{6B2F43EC-A62D-4C4A-89B3-2FDB19BCBB01}" presName="rootComposite1" presStyleCnt="0"/>
      <dgm:spPr/>
    </dgm:pt>
    <dgm:pt modelId="{F7776E3E-65C5-47DA-BF58-B34E76916593}" type="pres">
      <dgm:prSet presAssocID="{6B2F43EC-A62D-4C4A-89B3-2FDB19BCBB01}" presName="rootText1" presStyleLbl="node0" presStyleIdx="0" presStyleCnt="1">
        <dgm:presLayoutVars>
          <dgm:chPref val="3"/>
        </dgm:presLayoutVars>
      </dgm:prSet>
      <dgm:spPr/>
    </dgm:pt>
    <dgm:pt modelId="{C660AB9F-8292-4540-8017-B737100BB89C}" type="pres">
      <dgm:prSet presAssocID="{6B2F43EC-A62D-4C4A-89B3-2FDB19BCBB01}" presName="rootConnector1" presStyleLbl="node1" presStyleIdx="0" presStyleCnt="0"/>
      <dgm:spPr/>
    </dgm:pt>
    <dgm:pt modelId="{D82AE242-E402-4FD6-9AB3-CCE77D46DA4A}" type="pres">
      <dgm:prSet presAssocID="{6B2F43EC-A62D-4C4A-89B3-2FDB19BCBB01}" presName="hierChild2" presStyleCnt="0"/>
      <dgm:spPr/>
    </dgm:pt>
    <dgm:pt modelId="{D5845032-EA13-4609-966C-E795C8EC8BF0}" type="pres">
      <dgm:prSet presAssocID="{67A21FFA-10DD-4491-8E23-33D53B749DDF}" presName="Name37" presStyleLbl="parChTrans1D2" presStyleIdx="0" presStyleCnt="2"/>
      <dgm:spPr/>
    </dgm:pt>
    <dgm:pt modelId="{13E871B2-ADF0-44F9-B467-24050E78C51F}" type="pres">
      <dgm:prSet presAssocID="{C8A6FA37-8051-4CF2-8482-B26F04FC331C}" presName="hierRoot2" presStyleCnt="0">
        <dgm:presLayoutVars>
          <dgm:hierBranch val="init"/>
        </dgm:presLayoutVars>
      </dgm:prSet>
      <dgm:spPr/>
    </dgm:pt>
    <dgm:pt modelId="{D4837658-D61F-4F63-B3BB-9176C0684D64}" type="pres">
      <dgm:prSet presAssocID="{C8A6FA37-8051-4CF2-8482-B26F04FC331C}" presName="rootComposite" presStyleCnt="0"/>
      <dgm:spPr/>
    </dgm:pt>
    <dgm:pt modelId="{FB658840-2E43-4AEF-B587-03C661ACCBD4}" type="pres">
      <dgm:prSet presAssocID="{C8A6FA37-8051-4CF2-8482-B26F04FC331C}" presName="rootText" presStyleLbl="node2" presStyleIdx="0" presStyleCnt="2" custLinFactNeighborX="-23977" custLinFactNeighborY="-1580">
        <dgm:presLayoutVars>
          <dgm:chPref val="3"/>
        </dgm:presLayoutVars>
      </dgm:prSet>
      <dgm:spPr/>
    </dgm:pt>
    <dgm:pt modelId="{6DE632C9-94CA-48CB-9BD8-62787B1132E4}" type="pres">
      <dgm:prSet presAssocID="{C8A6FA37-8051-4CF2-8482-B26F04FC331C}" presName="rootConnector" presStyleLbl="node2" presStyleIdx="0" presStyleCnt="2"/>
      <dgm:spPr/>
    </dgm:pt>
    <dgm:pt modelId="{879CC50B-0992-4814-95E5-15A3F454B688}" type="pres">
      <dgm:prSet presAssocID="{C8A6FA37-8051-4CF2-8482-B26F04FC331C}" presName="hierChild4" presStyleCnt="0"/>
      <dgm:spPr/>
    </dgm:pt>
    <dgm:pt modelId="{91F13BA8-A4FA-43BC-A293-4EED755DDC85}" type="pres">
      <dgm:prSet presAssocID="{00042270-78DE-490A-AABA-5B3DFBD27204}" presName="Name37" presStyleLbl="parChTrans1D3" presStyleIdx="0" presStyleCnt="2"/>
      <dgm:spPr/>
    </dgm:pt>
    <dgm:pt modelId="{81E8A1AB-274F-4E62-AE64-46523CB71E6B}" type="pres">
      <dgm:prSet presAssocID="{A0EBA439-1DFD-4B1E-A940-BC6F7548874A}" presName="hierRoot2" presStyleCnt="0">
        <dgm:presLayoutVars>
          <dgm:hierBranch val="init"/>
        </dgm:presLayoutVars>
      </dgm:prSet>
      <dgm:spPr/>
    </dgm:pt>
    <dgm:pt modelId="{E8765B1F-5705-44D5-ACA1-4DAD3E243997}" type="pres">
      <dgm:prSet presAssocID="{A0EBA439-1DFD-4B1E-A940-BC6F7548874A}" presName="rootComposite" presStyleCnt="0"/>
      <dgm:spPr/>
    </dgm:pt>
    <dgm:pt modelId="{AEA2D685-630D-4371-AE1E-82B55DF0D76E}" type="pres">
      <dgm:prSet presAssocID="{A0EBA439-1DFD-4B1E-A940-BC6F7548874A}" presName="rootText" presStyleLbl="node3" presStyleIdx="0" presStyleCnt="2" custScaleX="215252" custScaleY="138283" custLinFactX="-7211" custLinFactNeighborX="-100000" custLinFactNeighborY="-9070">
        <dgm:presLayoutVars>
          <dgm:chPref val="3"/>
        </dgm:presLayoutVars>
      </dgm:prSet>
      <dgm:spPr/>
    </dgm:pt>
    <dgm:pt modelId="{0F5BD603-1920-454E-B889-5607F1AEB595}" type="pres">
      <dgm:prSet presAssocID="{A0EBA439-1DFD-4B1E-A940-BC6F7548874A}" presName="rootConnector" presStyleLbl="node3" presStyleIdx="0" presStyleCnt="2"/>
      <dgm:spPr/>
    </dgm:pt>
    <dgm:pt modelId="{7277722F-F8C4-4C41-8DB5-2C0866FEF62C}" type="pres">
      <dgm:prSet presAssocID="{A0EBA439-1DFD-4B1E-A940-BC6F7548874A}" presName="hierChild4" presStyleCnt="0"/>
      <dgm:spPr/>
    </dgm:pt>
    <dgm:pt modelId="{68A10A11-BEF6-4328-AF37-1626D1EA14C9}" type="pres">
      <dgm:prSet presAssocID="{A0EBA439-1DFD-4B1E-A940-BC6F7548874A}" presName="hierChild5" presStyleCnt="0"/>
      <dgm:spPr/>
    </dgm:pt>
    <dgm:pt modelId="{21945AEB-95B9-4122-BC03-EAE7DF0BE2FD}" type="pres">
      <dgm:prSet presAssocID="{C8A6FA37-8051-4CF2-8482-B26F04FC331C}" presName="hierChild5" presStyleCnt="0"/>
      <dgm:spPr/>
    </dgm:pt>
    <dgm:pt modelId="{ED68162F-8C9C-4367-AFC3-D4EC1E5E5059}" type="pres">
      <dgm:prSet presAssocID="{CE0CB0B0-60EE-4236-9845-ACCEA4C2F2A8}" presName="Name37" presStyleLbl="parChTrans1D2" presStyleIdx="1" presStyleCnt="2"/>
      <dgm:spPr/>
    </dgm:pt>
    <dgm:pt modelId="{7A21E3A2-7864-4C56-B43F-8A12F538EDEA}" type="pres">
      <dgm:prSet presAssocID="{20262CAE-39A9-4139-8A64-E5F0748DAA68}" presName="hierRoot2" presStyleCnt="0">
        <dgm:presLayoutVars>
          <dgm:hierBranch val="init"/>
        </dgm:presLayoutVars>
      </dgm:prSet>
      <dgm:spPr/>
    </dgm:pt>
    <dgm:pt modelId="{16BB81F3-2C0D-437F-AB83-68CFF9474E3F}" type="pres">
      <dgm:prSet presAssocID="{20262CAE-39A9-4139-8A64-E5F0748DAA68}" presName="rootComposite" presStyleCnt="0"/>
      <dgm:spPr/>
    </dgm:pt>
    <dgm:pt modelId="{4AB8C68E-B686-4308-88C5-569810D42DFF}" type="pres">
      <dgm:prSet presAssocID="{20262CAE-39A9-4139-8A64-E5F0748DAA68}" presName="rootText" presStyleLbl="node2" presStyleIdx="1" presStyleCnt="2" custScaleX="207048" custScaleY="91035">
        <dgm:presLayoutVars>
          <dgm:chPref val="3"/>
        </dgm:presLayoutVars>
      </dgm:prSet>
      <dgm:spPr/>
    </dgm:pt>
    <dgm:pt modelId="{7A63AE56-10D6-443E-A694-819287B3EA73}" type="pres">
      <dgm:prSet presAssocID="{20262CAE-39A9-4139-8A64-E5F0748DAA68}" presName="rootConnector" presStyleLbl="node2" presStyleIdx="1" presStyleCnt="2"/>
      <dgm:spPr/>
    </dgm:pt>
    <dgm:pt modelId="{E6C84F7E-E349-413F-8AB9-504D52152D74}" type="pres">
      <dgm:prSet presAssocID="{20262CAE-39A9-4139-8A64-E5F0748DAA68}" presName="hierChild4" presStyleCnt="0"/>
      <dgm:spPr/>
    </dgm:pt>
    <dgm:pt modelId="{3FEFBC73-9993-4D7B-833A-484C25A2163E}" type="pres">
      <dgm:prSet presAssocID="{35DDF9DD-779E-4E5A-A066-55048B9B4F84}" presName="Name37" presStyleLbl="parChTrans1D3" presStyleIdx="1" presStyleCnt="2"/>
      <dgm:spPr/>
    </dgm:pt>
    <dgm:pt modelId="{1E2AB560-A095-47B1-A644-FA00F14F9559}" type="pres">
      <dgm:prSet presAssocID="{43665248-6EC8-4238-BE4E-321BBAE25E2B}" presName="hierRoot2" presStyleCnt="0">
        <dgm:presLayoutVars>
          <dgm:hierBranch val="init"/>
        </dgm:presLayoutVars>
      </dgm:prSet>
      <dgm:spPr/>
    </dgm:pt>
    <dgm:pt modelId="{C016C96F-57F9-4150-A843-4CC450FB74F3}" type="pres">
      <dgm:prSet presAssocID="{43665248-6EC8-4238-BE4E-321BBAE25E2B}" presName="rootComposite" presStyleCnt="0"/>
      <dgm:spPr/>
    </dgm:pt>
    <dgm:pt modelId="{FA841125-0745-4F8C-829B-E7176D25393E}" type="pres">
      <dgm:prSet presAssocID="{43665248-6EC8-4238-BE4E-321BBAE25E2B}" presName="rootText" presStyleLbl="node3" presStyleIdx="1" presStyleCnt="2" custScaleX="156020">
        <dgm:presLayoutVars>
          <dgm:chPref val="3"/>
        </dgm:presLayoutVars>
      </dgm:prSet>
      <dgm:spPr/>
    </dgm:pt>
    <dgm:pt modelId="{1B71E1EE-5FE0-4658-A0AF-C2947E6540F5}" type="pres">
      <dgm:prSet presAssocID="{43665248-6EC8-4238-BE4E-321BBAE25E2B}" presName="rootConnector" presStyleLbl="node3" presStyleIdx="1" presStyleCnt="2"/>
      <dgm:spPr/>
    </dgm:pt>
    <dgm:pt modelId="{8CE9A424-45E5-436C-9A2F-3BF737C933FF}" type="pres">
      <dgm:prSet presAssocID="{43665248-6EC8-4238-BE4E-321BBAE25E2B}" presName="hierChild4" presStyleCnt="0"/>
      <dgm:spPr/>
    </dgm:pt>
    <dgm:pt modelId="{FDF62E7C-0E66-4178-B445-8DF1BBDF76BA}" type="pres">
      <dgm:prSet presAssocID="{30EBB53C-A9E7-4FC0-821D-69CF30C9693C}" presName="Name37" presStyleLbl="parChTrans1D4" presStyleIdx="0" presStyleCnt="10"/>
      <dgm:spPr/>
    </dgm:pt>
    <dgm:pt modelId="{4ADE40B5-E4A0-47E8-9377-0E340339590E}" type="pres">
      <dgm:prSet presAssocID="{932D8A4E-0473-4E5B-9A1D-A084792E803F}" presName="hierRoot2" presStyleCnt="0">
        <dgm:presLayoutVars>
          <dgm:hierBranch val="init"/>
        </dgm:presLayoutVars>
      </dgm:prSet>
      <dgm:spPr/>
    </dgm:pt>
    <dgm:pt modelId="{802DFD87-C20E-4FB7-B68D-A794EF08BEF8}" type="pres">
      <dgm:prSet presAssocID="{932D8A4E-0473-4E5B-9A1D-A084792E803F}" presName="rootComposite" presStyleCnt="0"/>
      <dgm:spPr/>
    </dgm:pt>
    <dgm:pt modelId="{9CDCB553-4D5C-4AC2-9570-6C1A0AD6ACD7}" type="pres">
      <dgm:prSet presAssocID="{932D8A4E-0473-4E5B-9A1D-A084792E803F}" presName="rootText" presStyleLbl="node4" presStyleIdx="0" presStyleCnt="2" custScaleX="147956" custScaleY="101989" custLinFactNeighborX="-76612" custLinFactNeighborY="4956">
        <dgm:presLayoutVars>
          <dgm:chPref val="3"/>
        </dgm:presLayoutVars>
      </dgm:prSet>
      <dgm:spPr/>
    </dgm:pt>
    <dgm:pt modelId="{04E01A53-703D-468A-BBF1-BC94E2B282A7}" type="pres">
      <dgm:prSet presAssocID="{932D8A4E-0473-4E5B-9A1D-A084792E803F}" presName="rootConnector" presStyleLbl="node4" presStyleIdx="0" presStyleCnt="2"/>
      <dgm:spPr/>
    </dgm:pt>
    <dgm:pt modelId="{E65A4FC1-805A-4E47-9939-150BC046C600}" type="pres">
      <dgm:prSet presAssocID="{932D8A4E-0473-4E5B-9A1D-A084792E803F}" presName="hierChild4" presStyleCnt="0"/>
      <dgm:spPr/>
    </dgm:pt>
    <dgm:pt modelId="{5C7C78C2-0BB7-48D4-9D0B-B4782F782687}" type="pres">
      <dgm:prSet presAssocID="{932D8A4E-0473-4E5B-9A1D-A084792E803F}" presName="hierChild5" presStyleCnt="0"/>
      <dgm:spPr/>
    </dgm:pt>
    <dgm:pt modelId="{04EF0744-BD4C-4479-A0B2-ED16503C4F67}" type="pres">
      <dgm:prSet presAssocID="{4AAEE5EF-60DE-4DE4-AA34-AE3B8FD20046}" presName="Name111" presStyleLbl="parChTrans1D4" presStyleIdx="1" presStyleCnt="10"/>
      <dgm:spPr/>
    </dgm:pt>
    <dgm:pt modelId="{5AC59785-70DE-4B36-A274-3E932E3F200C}" type="pres">
      <dgm:prSet presAssocID="{BAC528FD-4C3D-4CCB-9217-8BB13BB35481}" presName="hierRoot3" presStyleCnt="0">
        <dgm:presLayoutVars>
          <dgm:hierBranch val="init"/>
        </dgm:presLayoutVars>
      </dgm:prSet>
      <dgm:spPr/>
    </dgm:pt>
    <dgm:pt modelId="{0D13E90D-1630-43CB-9811-09614422CC6E}" type="pres">
      <dgm:prSet presAssocID="{BAC528FD-4C3D-4CCB-9217-8BB13BB35481}" presName="rootComposite3" presStyleCnt="0"/>
      <dgm:spPr/>
    </dgm:pt>
    <dgm:pt modelId="{FD4157D2-E4CD-4ACC-9194-CFF54E5E11BD}" type="pres">
      <dgm:prSet presAssocID="{BAC528FD-4C3D-4CCB-9217-8BB13BB35481}" presName="rootText3" presStyleLbl="asst4" presStyleIdx="0" presStyleCnt="8" custScaleX="167471" custScaleY="186468" custLinFactNeighborX="-30607" custLinFactNeighborY="-737">
        <dgm:presLayoutVars>
          <dgm:chPref val="3"/>
        </dgm:presLayoutVars>
      </dgm:prSet>
      <dgm:spPr/>
    </dgm:pt>
    <dgm:pt modelId="{41E6A5EA-7EA4-4752-B1CD-230624809E90}" type="pres">
      <dgm:prSet presAssocID="{BAC528FD-4C3D-4CCB-9217-8BB13BB35481}" presName="rootConnector3" presStyleLbl="asst4" presStyleIdx="0" presStyleCnt="8"/>
      <dgm:spPr/>
    </dgm:pt>
    <dgm:pt modelId="{5934BF17-2865-4A09-8FF3-EE3281736C1C}" type="pres">
      <dgm:prSet presAssocID="{BAC528FD-4C3D-4CCB-9217-8BB13BB35481}" presName="hierChild6" presStyleCnt="0"/>
      <dgm:spPr/>
    </dgm:pt>
    <dgm:pt modelId="{3D685BE0-81CD-4D59-816F-8589A4055E42}" type="pres">
      <dgm:prSet presAssocID="{BAC528FD-4C3D-4CCB-9217-8BB13BB35481}" presName="hierChild7" presStyleCnt="0"/>
      <dgm:spPr/>
    </dgm:pt>
    <dgm:pt modelId="{D93255ED-0BAB-4D63-B73B-1F45FCAB8DD6}" type="pres">
      <dgm:prSet presAssocID="{12FE0420-7088-442B-BF4E-A2E64925E12A}" presName="Name111" presStyleLbl="parChTrans1D4" presStyleIdx="2" presStyleCnt="10"/>
      <dgm:spPr/>
    </dgm:pt>
    <dgm:pt modelId="{718B88C1-2B8B-438A-AC69-93D3992953BF}" type="pres">
      <dgm:prSet presAssocID="{116663E4-8C29-457A-A308-DB8B4CCA19A7}" presName="hierRoot3" presStyleCnt="0">
        <dgm:presLayoutVars>
          <dgm:hierBranch val="init"/>
        </dgm:presLayoutVars>
      </dgm:prSet>
      <dgm:spPr/>
    </dgm:pt>
    <dgm:pt modelId="{87A1B9D2-E73C-4D7B-BF4F-A98537A40792}" type="pres">
      <dgm:prSet presAssocID="{116663E4-8C29-457A-A308-DB8B4CCA19A7}" presName="rootComposite3" presStyleCnt="0"/>
      <dgm:spPr/>
    </dgm:pt>
    <dgm:pt modelId="{72273BA9-55FA-40B4-B9E4-6164CF3F9A9A}" type="pres">
      <dgm:prSet presAssocID="{116663E4-8C29-457A-A308-DB8B4CCA19A7}" presName="rootText3" presStyleLbl="asst4" presStyleIdx="1" presStyleCnt="8" custScaleX="100000" custScaleY="153004" custLinFactX="-20066" custLinFactNeighborX="-100000" custLinFactNeighborY="-10337">
        <dgm:presLayoutVars>
          <dgm:chPref val="3"/>
        </dgm:presLayoutVars>
      </dgm:prSet>
      <dgm:spPr/>
    </dgm:pt>
    <dgm:pt modelId="{20F5492E-9A76-4977-9E6A-2218979D953F}" type="pres">
      <dgm:prSet presAssocID="{116663E4-8C29-457A-A308-DB8B4CCA19A7}" presName="rootConnector3" presStyleLbl="asst4" presStyleIdx="1" presStyleCnt="8"/>
      <dgm:spPr/>
    </dgm:pt>
    <dgm:pt modelId="{28228E7E-CEA9-4D84-8B28-A870D4BC5D23}" type="pres">
      <dgm:prSet presAssocID="{116663E4-8C29-457A-A308-DB8B4CCA19A7}" presName="hierChild6" presStyleCnt="0"/>
      <dgm:spPr/>
    </dgm:pt>
    <dgm:pt modelId="{9CEB064C-5A3E-4C17-A3DC-D83F2F133BD1}" type="pres">
      <dgm:prSet presAssocID="{116663E4-8C29-457A-A308-DB8B4CCA19A7}" presName="hierChild7" presStyleCnt="0"/>
      <dgm:spPr/>
    </dgm:pt>
    <dgm:pt modelId="{80D82C9F-FB49-4ED5-B8C1-7708D6C595C3}" type="pres">
      <dgm:prSet presAssocID="{B7C3A214-4BBC-44C3-BCF7-1819B14CF4B8}" presName="Name37" presStyleLbl="parChTrans1D4" presStyleIdx="3" presStyleCnt="10"/>
      <dgm:spPr/>
    </dgm:pt>
    <dgm:pt modelId="{30386586-AE0B-46A0-9C52-A76025823182}" type="pres">
      <dgm:prSet presAssocID="{84E2EBEF-E404-44D6-BF2F-0272A68FE06B}" presName="hierRoot2" presStyleCnt="0">
        <dgm:presLayoutVars>
          <dgm:hierBranch val="init"/>
        </dgm:presLayoutVars>
      </dgm:prSet>
      <dgm:spPr/>
    </dgm:pt>
    <dgm:pt modelId="{BEB644B9-320B-4BBB-8E8C-E797D51DA79D}" type="pres">
      <dgm:prSet presAssocID="{84E2EBEF-E404-44D6-BF2F-0272A68FE06B}" presName="rootComposite" presStyleCnt="0"/>
      <dgm:spPr/>
    </dgm:pt>
    <dgm:pt modelId="{81F4C1E6-BD10-4226-9222-264E28F262E4}" type="pres">
      <dgm:prSet presAssocID="{84E2EBEF-E404-44D6-BF2F-0272A68FE06B}" presName="rootText" presStyleLbl="node4" presStyleIdx="1" presStyleCnt="2" custScaleX="251272" custLinFactNeighborX="49562" custLinFactNeighborY="7434">
        <dgm:presLayoutVars>
          <dgm:chPref val="3"/>
        </dgm:presLayoutVars>
      </dgm:prSet>
      <dgm:spPr/>
    </dgm:pt>
    <dgm:pt modelId="{AD75B758-1C32-4010-A763-60EF8A6065EF}" type="pres">
      <dgm:prSet presAssocID="{84E2EBEF-E404-44D6-BF2F-0272A68FE06B}" presName="rootConnector" presStyleLbl="node4" presStyleIdx="1" presStyleCnt="2"/>
      <dgm:spPr/>
    </dgm:pt>
    <dgm:pt modelId="{E5A04CA9-D647-4D37-B644-5E1F107EB281}" type="pres">
      <dgm:prSet presAssocID="{84E2EBEF-E404-44D6-BF2F-0272A68FE06B}" presName="hierChild4" presStyleCnt="0"/>
      <dgm:spPr/>
    </dgm:pt>
    <dgm:pt modelId="{22F5B3DC-D8A0-46F4-88F7-6D1491A0D69B}" type="pres">
      <dgm:prSet presAssocID="{84E2EBEF-E404-44D6-BF2F-0272A68FE06B}" presName="hierChild5" presStyleCnt="0"/>
      <dgm:spPr/>
    </dgm:pt>
    <dgm:pt modelId="{540A9D01-B32F-4662-BA7C-C592239CD003}" type="pres">
      <dgm:prSet presAssocID="{BAACA5D4-A156-4739-9EC1-CDB2C59DD078}" presName="Name111" presStyleLbl="parChTrans1D4" presStyleIdx="4" presStyleCnt="10"/>
      <dgm:spPr/>
    </dgm:pt>
    <dgm:pt modelId="{4C77AB75-6061-48C2-8DE7-341597E2280C}" type="pres">
      <dgm:prSet presAssocID="{C5E51CA5-5216-44D2-BCDB-47DC709F9FA3}" presName="hierRoot3" presStyleCnt="0">
        <dgm:presLayoutVars>
          <dgm:hierBranch val="init"/>
        </dgm:presLayoutVars>
      </dgm:prSet>
      <dgm:spPr/>
    </dgm:pt>
    <dgm:pt modelId="{36877201-E847-4F95-ABFF-C3616C9C5744}" type="pres">
      <dgm:prSet presAssocID="{C5E51CA5-5216-44D2-BCDB-47DC709F9FA3}" presName="rootComposite3" presStyleCnt="0"/>
      <dgm:spPr/>
    </dgm:pt>
    <dgm:pt modelId="{77B980B8-4C75-4C0C-9343-86A26040B4FA}" type="pres">
      <dgm:prSet presAssocID="{C5E51CA5-5216-44D2-BCDB-47DC709F9FA3}" presName="rootText3" presStyleLbl="asst4" presStyleIdx="2" presStyleCnt="8" custScaleY="140079" custLinFactNeighborX="25073" custLinFactNeighborY="12175">
        <dgm:presLayoutVars>
          <dgm:chPref val="3"/>
        </dgm:presLayoutVars>
      </dgm:prSet>
      <dgm:spPr/>
    </dgm:pt>
    <dgm:pt modelId="{3243E064-9F05-4335-B99D-C2510159F497}" type="pres">
      <dgm:prSet presAssocID="{C5E51CA5-5216-44D2-BCDB-47DC709F9FA3}" presName="rootConnector3" presStyleLbl="asst4" presStyleIdx="2" presStyleCnt="8"/>
      <dgm:spPr/>
    </dgm:pt>
    <dgm:pt modelId="{968E3BF5-E8CB-4721-80E1-9A380E5DB339}" type="pres">
      <dgm:prSet presAssocID="{C5E51CA5-5216-44D2-BCDB-47DC709F9FA3}" presName="hierChild6" presStyleCnt="0"/>
      <dgm:spPr/>
    </dgm:pt>
    <dgm:pt modelId="{AF7CC225-0F4A-4A10-9B3E-DE1A183FEAD5}" type="pres">
      <dgm:prSet presAssocID="{C5E51CA5-5216-44D2-BCDB-47DC709F9FA3}" presName="hierChild7" presStyleCnt="0"/>
      <dgm:spPr/>
    </dgm:pt>
    <dgm:pt modelId="{DA37C19C-18CF-46C3-BAD6-3E3DF7E37B71}" type="pres">
      <dgm:prSet presAssocID="{3B60732C-ABDC-4DAA-B4D5-025EED303816}" presName="Name111" presStyleLbl="parChTrans1D4" presStyleIdx="5" presStyleCnt="10"/>
      <dgm:spPr/>
    </dgm:pt>
    <dgm:pt modelId="{6DE3A5B6-938B-4743-A6BF-A889C4545269}" type="pres">
      <dgm:prSet presAssocID="{22F32106-20AB-4ACA-ABA2-8B624593BFD6}" presName="hierRoot3" presStyleCnt="0">
        <dgm:presLayoutVars>
          <dgm:hierBranch val="init"/>
        </dgm:presLayoutVars>
      </dgm:prSet>
      <dgm:spPr/>
    </dgm:pt>
    <dgm:pt modelId="{44BF04F0-14E7-49FA-96AF-5A4926A196B9}" type="pres">
      <dgm:prSet presAssocID="{22F32106-20AB-4ACA-ABA2-8B624593BFD6}" presName="rootComposite3" presStyleCnt="0"/>
      <dgm:spPr/>
    </dgm:pt>
    <dgm:pt modelId="{FF6BC2A9-35CF-4A5A-8CB3-7187E51CDB97}" type="pres">
      <dgm:prSet presAssocID="{22F32106-20AB-4ACA-ABA2-8B624593BFD6}" presName="rootText3" presStyleLbl="asst4" presStyleIdx="3" presStyleCnt="8" custScaleX="99413" custScaleY="151304" custLinFactNeighborX="72754" custLinFactNeighborY="6173">
        <dgm:presLayoutVars>
          <dgm:chPref val="3"/>
        </dgm:presLayoutVars>
      </dgm:prSet>
      <dgm:spPr/>
    </dgm:pt>
    <dgm:pt modelId="{50B2510B-7446-429C-A82E-800841AA77FD}" type="pres">
      <dgm:prSet presAssocID="{22F32106-20AB-4ACA-ABA2-8B624593BFD6}" presName="rootConnector3" presStyleLbl="asst4" presStyleIdx="3" presStyleCnt="8"/>
      <dgm:spPr/>
    </dgm:pt>
    <dgm:pt modelId="{EC94B804-EA7F-4482-A353-807539C85288}" type="pres">
      <dgm:prSet presAssocID="{22F32106-20AB-4ACA-ABA2-8B624593BFD6}" presName="hierChild6" presStyleCnt="0"/>
      <dgm:spPr/>
    </dgm:pt>
    <dgm:pt modelId="{B66AEC60-AE23-4D95-ADB0-5882E00A3361}" type="pres">
      <dgm:prSet presAssocID="{22F32106-20AB-4ACA-ABA2-8B624593BFD6}" presName="hierChild7" presStyleCnt="0"/>
      <dgm:spPr/>
    </dgm:pt>
    <dgm:pt modelId="{B0F22D73-7CA8-470A-B8FD-8536FB1298BB}" type="pres">
      <dgm:prSet presAssocID="{6FA64BD6-7404-4897-8327-95AE7E91A66C}" presName="Name111" presStyleLbl="parChTrans1D4" presStyleIdx="6" presStyleCnt="10"/>
      <dgm:spPr/>
    </dgm:pt>
    <dgm:pt modelId="{8FBBC261-9EF3-44F1-9CB6-B2780E5AF509}" type="pres">
      <dgm:prSet presAssocID="{1FDD1483-C730-4A37-A3E6-A1AAE85B0C48}" presName="hierRoot3" presStyleCnt="0">
        <dgm:presLayoutVars>
          <dgm:hierBranch val="init"/>
        </dgm:presLayoutVars>
      </dgm:prSet>
      <dgm:spPr/>
    </dgm:pt>
    <dgm:pt modelId="{52D07810-FBD8-4130-B5E8-8CBE6F128374}" type="pres">
      <dgm:prSet presAssocID="{1FDD1483-C730-4A37-A3E6-A1AAE85B0C48}" presName="rootComposite3" presStyleCnt="0"/>
      <dgm:spPr/>
    </dgm:pt>
    <dgm:pt modelId="{4B1CA152-2604-45E4-A4F8-A95C59D84A83}" type="pres">
      <dgm:prSet presAssocID="{1FDD1483-C730-4A37-A3E6-A1AAE85B0C48}" presName="rootText3" presStyleLbl="asst4" presStyleIdx="4" presStyleCnt="8" custLinFactNeighborX="26020" custLinFactNeighborY="538">
        <dgm:presLayoutVars>
          <dgm:chPref val="3"/>
        </dgm:presLayoutVars>
      </dgm:prSet>
      <dgm:spPr/>
    </dgm:pt>
    <dgm:pt modelId="{D7CE8D2D-687C-489C-91D7-6611857A68D4}" type="pres">
      <dgm:prSet presAssocID="{1FDD1483-C730-4A37-A3E6-A1AAE85B0C48}" presName="rootConnector3" presStyleLbl="asst4" presStyleIdx="4" presStyleCnt="8"/>
      <dgm:spPr/>
    </dgm:pt>
    <dgm:pt modelId="{D50A2100-489B-441B-85F9-9012999F928C}" type="pres">
      <dgm:prSet presAssocID="{1FDD1483-C730-4A37-A3E6-A1AAE85B0C48}" presName="hierChild6" presStyleCnt="0"/>
      <dgm:spPr/>
    </dgm:pt>
    <dgm:pt modelId="{631EEA1D-5630-4FDB-8C98-2B3BC637B787}" type="pres">
      <dgm:prSet presAssocID="{1FDD1483-C730-4A37-A3E6-A1AAE85B0C48}" presName="hierChild7" presStyleCnt="0"/>
      <dgm:spPr/>
    </dgm:pt>
    <dgm:pt modelId="{DFF002F5-A098-43B4-844D-DE33109A4B9B}" type="pres">
      <dgm:prSet presAssocID="{BB746332-26F5-4AFD-96EA-95BBB62E2B18}" presName="Name111" presStyleLbl="parChTrans1D4" presStyleIdx="7" presStyleCnt="10"/>
      <dgm:spPr/>
    </dgm:pt>
    <dgm:pt modelId="{2CC9958C-BE56-417A-883C-6F741094EE21}" type="pres">
      <dgm:prSet presAssocID="{B8EC2225-841A-42FD-B0AA-EC1FB52F0531}" presName="hierRoot3" presStyleCnt="0">
        <dgm:presLayoutVars>
          <dgm:hierBranch val="init"/>
        </dgm:presLayoutVars>
      </dgm:prSet>
      <dgm:spPr/>
    </dgm:pt>
    <dgm:pt modelId="{BDA52108-6887-4007-8719-CAAF32FAA501}" type="pres">
      <dgm:prSet presAssocID="{B8EC2225-841A-42FD-B0AA-EC1FB52F0531}" presName="rootComposite3" presStyleCnt="0"/>
      <dgm:spPr/>
    </dgm:pt>
    <dgm:pt modelId="{E4BA014B-B220-4DB2-B871-43C6ED72026D}" type="pres">
      <dgm:prSet presAssocID="{B8EC2225-841A-42FD-B0AA-EC1FB52F0531}" presName="rootText3" presStyleLbl="asst4" presStyleIdx="5" presStyleCnt="8" custLinFactNeighborX="76672" custLinFactNeighborY="538">
        <dgm:presLayoutVars>
          <dgm:chPref val="3"/>
        </dgm:presLayoutVars>
      </dgm:prSet>
      <dgm:spPr/>
    </dgm:pt>
    <dgm:pt modelId="{772D77EA-2B9F-4A39-ADFB-8CA570266984}" type="pres">
      <dgm:prSet presAssocID="{B8EC2225-841A-42FD-B0AA-EC1FB52F0531}" presName="rootConnector3" presStyleLbl="asst4" presStyleIdx="5" presStyleCnt="8"/>
      <dgm:spPr/>
    </dgm:pt>
    <dgm:pt modelId="{6DC1757B-2BAE-470D-887C-884627CD8CF6}" type="pres">
      <dgm:prSet presAssocID="{B8EC2225-841A-42FD-B0AA-EC1FB52F0531}" presName="hierChild6" presStyleCnt="0"/>
      <dgm:spPr/>
    </dgm:pt>
    <dgm:pt modelId="{3FD08A33-22AA-4B41-ACDA-4DD59C42904D}" type="pres">
      <dgm:prSet presAssocID="{B8EC2225-841A-42FD-B0AA-EC1FB52F0531}" presName="hierChild7" presStyleCnt="0"/>
      <dgm:spPr/>
    </dgm:pt>
    <dgm:pt modelId="{B54A2003-0523-4853-830B-1B2C19848E9D}" type="pres">
      <dgm:prSet presAssocID="{34100AA0-EB2E-47C8-A43B-729BC267B4BB}" presName="Name111" presStyleLbl="parChTrans1D4" presStyleIdx="8" presStyleCnt="10"/>
      <dgm:spPr/>
    </dgm:pt>
    <dgm:pt modelId="{1F222D4C-2FF8-488E-BE48-39799135D6BB}" type="pres">
      <dgm:prSet presAssocID="{29FBF207-D46C-4B77-B8CF-93B835474BAA}" presName="hierRoot3" presStyleCnt="0">
        <dgm:presLayoutVars>
          <dgm:hierBranch val="init"/>
        </dgm:presLayoutVars>
      </dgm:prSet>
      <dgm:spPr/>
    </dgm:pt>
    <dgm:pt modelId="{9A798604-E9CC-4CC0-9E2B-17C8A84DB15E}" type="pres">
      <dgm:prSet presAssocID="{29FBF207-D46C-4B77-B8CF-93B835474BAA}" presName="rootComposite3" presStyleCnt="0"/>
      <dgm:spPr/>
    </dgm:pt>
    <dgm:pt modelId="{390F004E-099E-49F9-B690-B5FFD1F00990}" type="pres">
      <dgm:prSet presAssocID="{29FBF207-D46C-4B77-B8CF-93B835474BAA}" presName="rootText3" presStyleLbl="asst4" presStyleIdx="6" presStyleCnt="8" custLinFactNeighborX="28498" custLinFactNeighborY="396">
        <dgm:presLayoutVars>
          <dgm:chPref val="3"/>
        </dgm:presLayoutVars>
      </dgm:prSet>
      <dgm:spPr/>
    </dgm:pt>
    <dgm:pt modelId="{B5888FD0-54EB-482A-845F-EEE529E6AEFE}" type="pres">
      <dgm:prSet presAssocID="{29FBF207-D46C-4B77-B8CF-93B835474BAA}" presName="rootConnector3" presStyleLbl="asst4" presStyleIdx="6" presStyleCnt="8"/>
      <dgm:spPr/>
    </dgm:pt>
    <dgm:pt modelId="{8C3878A0-7318-4D30-984D-3EE38D3F96D2}" type="pres">
      <dgm:prSet presAssocID="{29FBF207-D46C-4B77-B8CF-93B835474BAA}" presName="hierChild6" presStyleCnt="0"/>
      <dgm:spPr/>
    </dgm:pt>
    <dgm:pt modelId="{D122E4FD-4BF8-487E-ABC6-36D890F38165}" type="pres">
      <dgm:prSet presAssocID="{29FBF207-D46C-4B77-B8CF-93B835474BAA}" presName="hierChild7" presStyleCnt="0"/>
      <dgm:spPr/>
    </dgm:pt>
    <dgm:pt modelId="{53F9794C-990D-41CD-BB0B-1AEA989336C4}" type="pres">
      <dgm:prSet presAssocID="{D1E35470-2473-4A8D-AD44-009BDC7D5E85}" presName="Name111" presStyleLbl="parChTrans1D4" presStyleIdx="9" presStyleCnt="10"/>
      <dgm:spPr/>
    </dgm:pt>
    <dgm:pt modelId="{393C8721-9F5C-4B29-BC33-52322BBF52C8}" type="pres">
      <dgm:prSet presAssocID="{8F89DD5E-714C-4388-A04C-27A24E0759ED}" presName="hierRoot3" presStyleCnt="0">
        <dgm:presLayoutVars>
          <dgm:hierBranch val="init"/>
        </dgm:presLayoutVars>
      </dgm:prSet>
      <dgm:spPr/>
    </dgm:pt>
    <dgm:pt modelId="{3B182731-614D-46FE-B009-A7A6B5478B4D}" type="pres">
      <dgm:prSet presAssocID="{8F89DD5E-714C-4388-A04C-27A24E0759ED}" presName="rootComposite3" presStyleCnt="0"/>
      <dgm:spPr/>
    </dgm:pt>
    <dgm:pt modelId="{439CD228-CCFB-4305-84B7-9BDFA73A592C}" type="pres">
      <dgm:prSet presAssocID="{8F89DD5E-714C-4388-A04C-27A24E0759ED}" presName="rootText3" presStyleLbl="asst4" presStyleIdx="7" presStyleCnt="8" custLinFactNeighborX="76672" custLinFactNeighborY="396">
        <dgm:presLayoutVars>
          <dgm:chPref val="3"/>
        </dgm:presLayoutVars>
      </dgm:prSet>
      <dgm:spPr/>
    </dgm:pt>
    <dgm:pt modelId="{9A4C0A72-B63C-47D2-99E3-0AF12970CC9A}" type="pres">
      <dgm:prSet presAssocID="{8F89DD5E-714C-4388-A04C-27A24E0759ED}" presName="rootConnector3" presStyleLbl="asst4" presStyleIdx="7" presStyleCnt="8"/>
      <dgm:spPr/>
    </dgm:pt>
    <dgm:pt modelId="{A9B15828-CFC4-47EC-9DEA-33A6AE45BA31}" type="pres">
      <dgm:prSet presAssocID="{8F89DD5E-714C-4388-A04C-27A24E0759ED}" presName="hierChild6" presStyleCnt="0"/>
      <dgm:spPr/>
    </dgm:pt>
    <dgm:pt modelId="{8B16CAA6-E7DA-4585-BA1A-CC4AD3637162}" type="pres">
      <dgm:prSet presAssocID="{8F89DD5E-714C-4388-A04C-27A24E0759ED}" presName="hierChild7" presStyleCnt="0"/>
      <dgm:spPr/>
    </dgm:pt>
    <dgm:pt modelId="{4C9A03D3-2840-44CD-B7CA-CD6E535E1993}" type="pres">
      <dgm:prSet presAssocID="{43665248-6EC8-4238-BE4E-321BBAE25E2B}" presName="hierChild5" presStyleCnt="0"/>
      <dgm:spPr/>
    </dgm:pt>
    <dgm:pt modelId="{D3A64E4E-58AC-4DCC-9ADB-FE461C342F15}" type="pres">
      <dgm:prSet presAssocID="{20262CAE-39A9-4139-8A64-E5F0748DAA68}" presName="hierChild5" presStyleCnt="0"/>
      <dgm:spPr/>
    </dgm:pt>
    <dgm:pt modelId="{E7E39173-827A-4542-B7FB-73FC259C841E}" type="pres">
      <dgm:prSet presAssocID="{6B2F43EC-A62D-4C4A-89B3-2FDB19BCBB01}" presName="hierChild3" presStyleCnt="0"/>
      <dgm:spPr/>
    </dgm:pt>
  </dgm:ptLst>
  <dgm:cxnLst>
    <dgm:cxn modelId="{E61F9F00-0A1A-4782-A5FC-1DDBB03C9E1A}" type="presOf" srcId="{8F89DD5E-714C-4388-A04C-27A24E0759ED}" destId="{9A4C0A72-B63C-47D2-99E3-0AF12970CC9A}" srcOrd="1" destOrd="0" presId="urn:microsoft.com/office/officeart/2005/8/layout/orgChart1"/>
    <dgm:cxn modelId="{74F1FF05-67C1-4936-9473-452F1E6E2C59}" srcId="{84E2EBEF-E404-44D6-BF2F-0272A68FE06B}" destId="{29FBF207-D46C-4B77-B8CF-93B835474BAA}" srcOrd="4" destOrd="0" parTransId="{34100AA0-EB2E-47C8-A43B-729BC267B4BB}" sibTransId="{413AA789-AE50-44E9-BF74-5670D44218E4}"/>
    <dgm:cxn modelId="{5C5CFE0E-3926-43B7-AC14-D5675AC7EB27}" type="presOf" srcId="{12FE0420-7088-442B-BF4E-A2E64925E12A}" destId="{D93255ED-0BAB-4D63-B73B-1F45FCAB8DD6}" srcOrd="0" destOrd="0" presId="urn:microsoft.com/office/officeart/2005/8/layout/orgChart1"/>
    <dgm:cxn modelId="{0036650F-6494-4B10-87FE-8EB4544165A2}" type="presOf" srcId="{34100AA0-EB2E-47C8-A43B-729BC267B4BB}" destId="{B54A2003-0523-4853-830B-1B2C19848E9D}" srcOrd="0" destOrd="0" presId="urn:microsoft.com/office/officeart/2005/8/layout/orgChart1"/>
    <dgm:cxn modelId="{24DA0817-A7E6-4130-991A-F917FA1927CA}" type="presOf" srcId="{CE0CB0B0-60EE-4236-9845-ACCEA4C2F2A8}" destId="{ED68162F-8C9C-4367-AFC3-D4EC1E5E5059}" srcOrd="0" destOrd="0" presId="urn:microsoft.com/office/officeart/2005/8/layout/orgChart1"/>
    <dgm:cxn modelId="{68B4F71E-8FE1-4C14-8828-7E8FA28E5E4D}" type="presOf" srcId="{43665248-6EC8-4238-BE4E-321BBAE25E2B}" destId="{FA841125-0745-4F8C-829B-E7176D25393E}" srcOrd="0" destOrd="0" presId="urn:microsoft.com/office/officeart/2005/8/layout/orgChart1"/>
    <dgm:cxn modelId="{C012A422-7091-4EC6-9230-28D78E105C90}" type="presOf" srcId="{932D8A4E-0473-4E5B-9A1D-A084792E803F}" destId="{04E01A53-703D-468A-BBF1-BC94E2B282A7}" srcOrd="1" destOrd="0" presId="urn:microsoft.com/office/officeart/2005/8/layout/orgChart1"/>
    <dgm:cxn modelId="{B9206D25-BDA7-4B1C-904E-964B2AC20F3E}" type="presOf" srcId="{20262CAE-39A9-4139-8A64-E5F0748DAA68}" destId="{7A63AE56-10D6-443E-A694-819287B3EA73}" srcOrd="1" destOrd="0" presId="urn:microsoft.com/office/officeart/2005/8/layout/orgChart1"/>
    <dgm:cxn modelId="{9021E127-2083-470B-84FB-B7F042997E62}" type="presOf" srcId="{C8A6FA37-8051-4CF2-8482-B26F04FC331C}" destId="{FB658840-2E43-4AEF-B587-03C661ACCBD4}" srcOrd="0" destOrd="0" presId="urn:microsoft.com/office/officeart/2005/8/layout/orgChart1"/>
    <dgm:cxn modelId="{C1622429-FC31-43A5-BDE3-9A7F6C1A03E6}" type="presOf" srcId="{6B2F43EC-A62D-4C4A-89B3-2FDB19BCBB01}" destId="{F7776E3E-65C5-47DA-BF58-B34E76916593}" srcOrd="0" destOrd="0" presId="urn:microsoft.com/office/officeart/2005/8/layout/orgChart1"/>
    <dgm:cxn modelId="{86AB7A2B-8855-46B6-8E9F-8C2A087A0387}" type="presOf" srcId="{00042270-78DE-490A-AABA-5B3DFBD27204}" destId="{91F13BA8-A4FA-43BC-A293-4EED755DDC85}" srcOrd="0" destOrd="0" presId="urn:microsoft.com/office/officeart/2005/8/layout/orgChart1"/>
    <dgm:cxn modelId="{3591852C-6995-4122-8057-902415CB0404}" type="presOf" srcId="{29FBF207-D46C-4B77-B8CF-93B835474BAA}" destId="{390F004E-099E-49F9-B690-B5FFD1F00990}" srcOrd="0" destOrd="0" presId="urn:microsoft.com/office/officeart/2005/8/layout/orgChart1"/>
    <dgm:cxn modelId="{D7E38F30-31BC-4DD0-A91C-72456C7CDB59}" type="presOf" srcId="{6B2F43EC-A62D-4C4A-89B3-2FDB19BCBB01}" destId="{C660AB9F-8292-4540-8017-B737100BB89C}" srcOrd="1" destOrd="0" presId="urn:microsoft.com/office/officeart/2005/8/layout/orgChart1"/>
    <dgm:cxn modelId="{D1825336-D919-4C3E-B44C-E33CED4EAD47}" type="presOf" srcId="{22F32106-20AB-4ACA-ABA2-8B624593BFD6}" destId="{50B2510B-7446-429C-A82E-800841AA77FD}" srcOrd="1" destOrd="0" presId="urn:microsoft.com/office/officeart/2005/8/layout/orgChart1"/>
    <dgm:cxn modelId="{AB380537-EFD8-46BF-B700-9E82F7F2A7AB}" type="presOf" srcId="{C8A6FA37-8051-4CF2-8482-B26F04FC331C}" destId="{6DE632C9-94CA-48CB-9BD8-62787B1132E4}" srcOrd="1" destOrd="0" presId="urn:microsoft.com/office/officeart/2005/8/layout/orgChart1"/>
    <dgm:cxn modelId="{B4D8425D-BAC4-4268-9594-7F577509909B}" type="presOf" srcId="{4AAEE5EF-60DE-4DE4-AA34-AE3B8FD20046}" destId="{04EF0744-BD4C-4479-A0B2-ED16503C4F67}" srcOrd="0" destOrd="0" presId="urn:microsoft.com/office/officeart/2005/8/layout/orgChart1"/>
    <dgm:cxn modelId="{42525063-7E9E-4C47-913D-F2CBA19BA2E0}" type="presOf" srcId="{21C3478D-4E00-47DC-9AAD-308755BF8C3B}" destId="{685B5057-A024-4B7C-BA66-158E0F145C92}" srcOrd="0" destOrd="0" presId="urn:microsoft.com/office/officeart/2005/8/layout/orgChart1"/>
    <dgm:cxn modelId="{B4CD0069-8E00-46D4-95FC-8151FE0E2135}" type="presOf" srcId="{20262CAE-39A9-4139-8A64-E5F0748DAA68}" destId="{4AB8C68E-B686-4308-88C5-569810D42DFF}" srcOrd="0" destOrd="0" presId="urn:microsoft.com/office/officeart/2005/8/layout/orgChart1"/>
    <dgm:cxn modelId="{2B1EB04B-143D-459D-BB5D-10F65FC2922C}" srcId="{43665248-6EC8-4238-BE4E-321BBAE25E2B}" destId="{932D8A4E-0473-4E5B-9A1D-A084792E803F}" srcOrd="0" destOrd="0" parTransId="{30EBB53C-A9E7-4FC0-821D-69CF30C9693C}" sibTransId="{2D24518F-507F-42E3-9BF0-03C5B65199F2}"/>
    <dgm:cxn modelId="{76F1B16B-6615-42FC-B979-31A9A18AA094}" srcId="{84E2EBEF-E404-44D6-BF2F-0272A68FE06B}" destId="{1FDD1483-C730-4A37-A3E6-A1AAE85B0C48}" srcOrd="2" destOrd="0" parTransId="{6FA64BD6-7404-4897-8327-95AE7E91A66C}" sibTransId="{6767D809-89D5-46D8-AC5B-4A53F3CDBB0F}"/>
    <dgm:cxn modelId="{174D486F-1B95-48F5-A88F-D4BDA28D9053}" srcId="{6B2F43EC-A62D-4C4A-89B3-2FDB19BCBB01}" destId="{20262CAE-39A9-4139-8A64-E5F0748DAA68}" srcOrd="1" destOrd="0" parTransId="{CE0CB0B0-60EE-4236-9845-ACCEA4C2F2A8}" sibTransId="{643C5DC6-BF00-4F3C-BF82-E5403EF3DD69}"/>
    <dgm:cxn modelId="{FAEA0871-C552-49EE-A4CE-0326E161418C}" srcId="{84E2EBEF-E404-44D6-BF2F-0272A68FE06B}" destId="{8F89DD5E-714C-4388-A04C-27A24E0759ED}" srcOrd="5" destOrd="0" parTransId="{D1E35470-2473-4A8D-AD44-009BDC7D5E85}" sibTransId="{73E4E44A-15A2-4394-84DD-39756464D6B7}"/>
    <dgm:cxn modelId="{F42DEA51-367D-4B43-B550-91EF2D46A7B8}" type="presOf" srcId="{116663E4-8C29-457A-A308-DB8B4CCA19A7}" destId="{20F5492E-9A76-4977-9E6A-2218979D953F}" srcOrd="1" destOrd="0" presId="urn:microsoft.com/office/officeart/2005/8/layout/orgChart1"/>
    <dgm:cxn modelId="{B2841453-B977-4639-83D2-E7C3B9979D58}" srcId="{932D8A4E-0473-4E5B-9A1D-A084792E803F}" destId="{BAC528FD-4C3D-4CCB-9217-8BB13BB35481}" srcOrd="0" destOrd="0" parTransId="{4AAEE5EF-60DE-4DE4-AA34-AE3B8FD20046}" sibTransId="{AD19D434-33F6-45D7-B3B2-705EB9A3BDC5}"/>
    <dgm:cxn modelId="{93310758-DCA9-42E8-94F4-3D4A3276A5C2}" type="presOf" srcId="{BAC528FD-4C3D-4CCB-9217-8BB13BB35481}" destId="{FD4157D2-E4CD-4ACC-9194-CFF54E5E11BD}" srcOrd="0" destOrd="0" presId="urn:microsoft.com/office/officeart/2005/8/layout/orgChart1"/>
    <dgm:cxn modelId="{2342BC58-701D-4C59-ADFF-BBC18577BF0C}" type="presOf" srcId="{43665248-6EC8-4238-BE4E-321BBAE25E2B}" destId="{1B71E1EE-5FE0-4658-A0AF-C2947E6540F5}" srcOrd="1" destOrd="0" presId="urn:microsoft.com/office/officeart/2005/8/layout/orgChart1"/>
    <dgm:cxn modelId="{F859057C-7560-46A7-AA98-5581A0FEE71E}" type="presOf" srcId="{BB746332-26F5-4AFD-96EA-95BBB62E2B18}" destId="{DFF002F5-A098-43B4-844D-DE33109A4B9B}" srcOrd="0" destOrd="0" presId="urn:microsoft.com/office/officeart/2005/8/layout/orgChart1"/>
    <dgm:cxn modelId="{E186B27F-A61A-482E-9BA6-AE0B468257D4}" srcId="{6B2F43EC-A62D-4C4A-89B3-2FDB19BCBB01}" destId="{C8A6FA37-8051-4CF2-8482-B26F04FC331C}" srcOrd="0" destOrd="0" parTransId="{67A21FFA-10DD-4491-8E23-33D53B749DDF}" sibTransId="{CE597C66-F88F-43DE-B5AF-28001FF97A82}"/>
    <dgm:cxn modelId="{DB223180-BF18-483F-A64F-9928EBA4C2AE}" type="presOf" srcId="{8F89DD5E-714C-4388-A04C-27A24E0759ED}" destId="{439CD228-CCFB-4305-84B7-9BDFA73A592C}" srcOrd="0" destOrd="0" presId="urn:microsoft.com/office/officeart/2005/8/layout/orgChart1"/>
    <dgm:cxn modelId="{19938F88-818A-4D07-A2AB-0D8DCD749A7C}" type="presOf" srcId="{67A21FFA-10DD-4491-8E23-33D53B749DDF}" destId="{D5845032-EA13-4609-966C-E795C8EC8BF0}" srcOrd="0" destOrd="0" presId="urn:microsoft.com/office/officeart/2005/8/layout/orgChart1"/>
    <dgm:cxn modelId="{1DF3D589-5CB8-4977-8428-F34F36581027}" type="presOf" srcId="{6FA64BD6-7404-4897-8327-95AE7E91A66C}" destId="{B0F22D73-7CA8-470A-B8FD-8536FB1298BB}" srcOrd="0" destOrd="0" presId="urn:microsoft.com/office/officeart/2005/8/layout/orgChart1"/>
    <dgm:cxn modelId="{F634D48E-48B4-482A-A2DC-6C368816BCB2}" srcId="{BAC528FD-4C3D-4CCB-9217-8BB13BB35481}" destId="{116663E4-8C29-457A-A308-DB8B4CCA19A7}" srcOrd="0" destOrd="0" parTransId="{12FE0420-7088-442B-BF4E-A2E64925E12A}" sibTransId="{EA84FD62-EC5F-4C91-9747-275BF9450D4E}"/>
    <dgm:cxn modelId="{0ED33D97-C5F6-4F21-915B-F8BFB382CD4F}" type="presOf" srcId="{35DDF9DD-779E-4E5A-A066-55048B9B4F84}" destId="{3FEFBC73-9993-4D7B-833A-484C25A2163E}" srcOrd="0" destOrd="0" presId="urn:microsoft.com/office/officeart/2005/8/layout/orgChart1"/>
    <dgm:cxn modelId="{3981DC9B-5614-44D1-9EDA-EF5DE28DBD43}" type="presOf" srcId="{B8EC2225-841A-42FD-B0AA-EC1FB52F0531}" destId="{772D77EA-2B9F-4A39-ADFB-8CA570266984}" srcOrd="1" destOrd="0" presId="urn:microsoft.com/office/officeart/2005/8/layout/orgChart1"/>
    <dgm:cxn modelId="{7242B8A0-15DD-41F1-8B3D-F0FB46E21535}" srcId="{84E2EBEF-E404-44D6-BF2F-0272A68FE06B}" destId="{B8EC2225-841A-42FD-B0AA-EC1FB52F0531}" srcOrd="3" destOrd="0" parTransId="{BB746332-26F5-4AFD-96EA-95BBB62E2B18}" sibTransId="{8E1FBECC-A714-4358-BC69-ADD7E2E9D5A3}"/>
    <dgm:cxn modelId="{E71F3BA4-B15B-49C2-8E7D-6CCFC8D1186A}" type="presOf" srcId="{BAACA5D4-A156-4739-9EC1-CDB2C59DD078}" destId="{540A9D01-B32F-4662-BA7C-C592239CD003}" srcOrd="0" destOrd="0" presId="urn:microsoft.com/office/officeart/2005/8/layout/orgChart1"/>
    <dgm:cxn modelId="{C47FECA5-D6CF-42CD-9150-3ABAD1B9A079}" srcId="{84E2EBEF-E404-44D6-BF2F-0272A68FE06B}" destId="{22F32106-20AB-4ACA-ABA2-8B624593BFD6}" srcOrd="1" destOrd="0" parTransId="{3B60732C-ABDC-4DAA-B4D5-025EED303816}" sibTransId="{22471DAD-1C25-4288-8D18-28FBE3595692}"/>
    <dgm:cxn modelId="{BA3C9CA9-F556-44FD-A656-47080758ABC7}" type="presOf" srcId="{30EBB53C-A9E7-4FC0-821D-69CF30C9693C}" destId="{FDF62E7C-0E66-4178-B445-8DF1BBDF76BA}" srcOrd="0" destOrd="0" presId="urn:microsoft.com/office/officeart/2005/8/layout/orgChart1"/>
    <dgm:cxn modelId="{44AF17B2-0F7D-4DF8-9BCA-C0925AC0A6C3}" type="presOf" srcId="{3B60732C-ABDC-4DAA-B4D5-025EED303816}" destId="{DA37C19C-18CF-46C3-BAD6-3E3DF7E37B71}" srcOrd="0" destOrd="0" presId="urn:microsoft.com/office/officeart/2005/8/layout/orgChart1"/>
    <dgm:cxn modelId="{5B75ECB2-378F-4775-ADA3-7942F6CFC380}" type="presOf" srcId="{84E2EBEF-E404-44D6-BF2F-0272A68FE06B}" destId="{81F4C1E6-BD10-4226-9222-264E28F262E4}" srcOrd="0" destOrd="0" presId="urn:microsoft.com/office/officeart/2005/8/layout/orgChart1"/>
    <dgm:cxn modelId="{427154B3-52EF-4A4E-B447-0A73B9684F83}" type="presOf" srcId="{D1E35470-2473-4A8D-AD44-009BDC7D5E85}" destId="{53F9794C-990D-41CD-BB0B-1AEA989336C4}" srcOrd="0" destOrd="0" presId="urn:microsoft.com/office/officeart/2005/8/layout/orgChart1"/>
    <dgm:cxn modelId="{EFF337B8-45A2-4901-9756-BC9BB9766110}" type="presOf" srcId="{29FBF207-D46C-4B77-B8CF-93B835474BAA}" destId="{B5888FD0-54EB-482A-845F-EEE529E6AEFE}" srcOrd="1" destOrd="0" presId="urn:microsoft.com/office/officeart/2005/8/layout/orgChart1"/>
    <dgm:cxn modelId="{52C860C1-3376-4F28-B9AB-073AC7DBE2B1}" type="presOf" srcId="{84E2EBEF-E404-44D6-BF2F-0272A68FE06B}" destId="{AD75B758-1C32-4010-A763-60EF8A6065EF}" srcOrd="1" destOrd="0" presId="urn:microsoft.com/office/officeart/2005/8/layout/orgChart1"/>
    <dgm:cxn modelId="{5AE402C6-3073-45F3-9459-3C3B06255EAD}" type="presOf" srcId="{BAC528FD-4C3D-4CCB-9217-8BB13BB35481}" destId="{41E6A5EA-7EA4-4752-B1CD-230624809E90}" srcOrd="1" destOrd="0" presId="urn:microsoft.com/office/officeart/2005/8/layout/orgChart1"/>
    <dgm:cxn modelId="{0C2892CA-B61A-4D50-85D0-638E46DE6787}" type="presOf" srcId="{A0EBA439-1DFD-4B1E-A940-BC6F7548874A}" destId="{AEA2D685-630D-4371-AE1E-82B55DF0D76E}" srcOrd="0" destOrd="0" presId="urn:microsoft.com/office/officeart/2005/8/layout/orgChart1"/>
    <dgm:cxn modelId="{E70DBFCB-8709-4FC2-9F0A-8ED859FBBBCC}" srcId="{20262CAE-39A9-4139-8A64-E5F0748DAA68}" destId="{43665248-6EC8-4238-BE4E-321BBAE25E2B}" srcOrd="0" destOrd="0" parTransId="{35DDF9DD-779E-4E5A-A066-55048B9B4F84}" sibTransId="{A675A355-AE91-4B31-ABEC-0E30454A5C98}"/>
    <dgm:cxn modelId="{F0A189D5-18D9-4E4F-9A03-C2B398670A4C}" type="presOf" srcId="{116663E4-8C29-457A-A308-DB8B4CCA19A7}" destId="{72273BA9-55FA-40B4-B9E4-6164CF3F9A9A}" srcOrd="0" destOrd="0" presId="urn:microsoft.com/office/officeart/2005/8/layout/orgChart1"/>
    <dgm:cxn modelId="{4C96CCDC-A599-4028-BB33-ACB441FFC75E}" type="presOf" srcId="{1FDD1483-C730-4A37-A3E6-A1AAE85B0C48}" destId="{D7CE8D2D-687C-489C-91D7-6611857A68D4}" srcOrd="1" destOrd="0" presId="urn:microsoft.com/office/officeart/2005/8/layout/orgChart1"/>
    <dgm:cxn modelId="{6A0D44DD-0F94-4088-8E76-35BBEC8C2CA2}" srcId="{43665248-6EC8-4238-BE4E-321BBAE25E2B}" destId="{84E2EBEF-E404-44D6-BF2F-0272A68FE06B}" srcOrd="1" destOrd="0" parTransId="{B7C3A214-4BBC-44C3-BCF7-1819B14CF4B8}" sibTransId="{96B84BEA-0439-4A2B-8CC4-A4C7C977F46C}"/>
    <dgm:cxn modelId="{101760E5-D2A9-492B-90A2-71BEB16CBD7F}" type="presOf" srcId="{22F32106-20AB-4ACA-ABA2-8B624593BFD6}" destId="{FF6BC2A9-35CF-4A5A-8CB3-7187E51CDB97}" srcOrd="0" destOrd="0" presId="urn:microsoft.com/office/officeart/2005/8/layout/orgChart1"/>
    <dgm:cxn modelId="{C77E8CEA-70BF-4ED9-8CC1-7898A4C6B251}" type="presOf" srcId="{1FDD1483-C730-4A37-A3E6-A1AAE85B0C48}" destId="{4B1CA152-2604-45E4-A4F8-A95C59D84A83}" srcOrd="0" destOrd="0" presId="urn:microsoft.com/office/officeart/2005/8/layout/orgChart1"/>
    <dgm:cxn modelId="{E21A1FF1-0CF7-448F-8AB2-0CC0BA01CA00}" type="presOf" srcId="{A0EBA439-1DFD-4B1E-A940-BC6F7548874A}" destId="{0F5BD603-1920-454E-B889-5607F1AEB595}" srcOrd="1" destOrd="0" presId="urn:microsoft.com/office/officeart/2005/8/layout/orgChart1"/>
    <dgm:cxn modelId="{9F6444F6-7DDA-4279-B87F-E2EB8222F692}" type="presOf" srcId="{932D8A4E-0473-4E5B-9A1D-A084792E803F}" destId="{9CDCB553-4D5C-4AC2-9570-6C1A0AD6ACD7}" srcOrd="0" destOrd="0" presId="urn:microsoft.com/office/officeart/2005/8/layout/orgChart1"/>
    <dgm:cxn modelId="{44B197F6-51CF-4C72-8D6D-ABE1CF44B6A8}" type="presOf" srcId="{C5E51CA5-5216-44D2-BCDB-47DC709F9FA3}" destId="{77B980B8-4C75-4C0C-9343-86A26040B4FA}" srcOrd="0" destOrd="0" presId="urn:microsoft.com/office/officeart/2005/8/layout/orgChart1"/>
    <dgm:cxn modelId="{260902F7-B278-421F-AEF2-01A8355B3E43}" type="presOf" srcId="{B7C3A214-4BBC-44C3-BCF7-1819B14CF4B8}" destId="{80D82C9F-FB49-4ED5-B8C1-7708D6C595C3}" srcOrd="0" destOrd="0" presId="urn:microsoft.com/office/officeart/2005/8/layout/orgChart1"/>
    <dgm:cxn modelId="{6CD3B4F8-33C9-4860-9B5E-EA7A5A23845B}" type="presOf" srcId="{B8EC2225-841A-42FD-B0AA-EC1FB52F0531}" destId="{E4BA014B-B220-4DB2-B871-43C6ED72026D}" srcOrd="0" destOrd="0" presId="urn:microsoft.com/office/officeart/2005/8/layout/orgChart1"/>
    <dgm:cxn modelId="{0C25DAF9-60A0-4171-A0D5-0B1C0B31E386}" type="presOf" srcId="{C5E51CA5-5216-44D2-BCDB-47DC709F9FA3}" destId="{3243E064-9F05-4335-B99D-C2510159F497}" srcOrd="1" destOrd="0" presId="urn:microsoft.com/office/officeart/2005/8/layout/orgChart1"/>
    <dgm:cxn modelId="{80ED87FE-8AD2-4ECA-910A-CE5DB28915E3}" srcId="{84E2EBEF-E404-44D6-BF2F-0272A68FE06B}" destId="{C5E51CA5-5216-44D2-BCDB-47DC709F9FA3}" srcOrd="0" destOrd="0" parTransId="{BAACA5D4-A156-4739-9EC1-CDB2C59DD078}" sibTransId="{9EF5C683-95DA-4A7B-8501-CA7FB9B2A7C0}"/>
    <dgm:cxn modelId="{C72EDCFE-5B91-4115-999B-08B248F9B9B8}" srcId="{C8A6FA37-8051-4CF2-8482-B26F04FC331C}" destId="{A0EBA439-1DFD-4B1E-A940-BC6F7548874A}" srcOrd="0" destOrd="0" parTransId="{00042270-78DE-490A-AABA-5B3DFBD27204}" sibTransId="{51AF0B1E-84CF-41C7-8F39-E66EC5A30DB2}"/>
    <dgm:cxn modelId="{6118A7FF-FC34-446F-93B0-967F99C40869}" srcId="{21C3478D-4E00-47DC-9AAD-308755BF8C3B}" destId="{6B2F43EC-A62D-4C4A-89B3-2FDB19BCBB01}" srcOrd="0" destOrd="0" parTransId="{36DAB0A0-2BA1-49B8-8136-AF9640EED7BA}" sibTransId="{B789AB57-84C8-424F-B6A3-BE6734CFF1C0}"/>
    <dgm:cxn modelId="{9D24D49F-1E73-4072-A820-D970B0DF75F4}" type="presParOf" srcId="{685B5057-A024-4B7C-BA66-158E0F145C92}" destId="{251C4431-6B55-4A48-9EA0-EF2DA10A0357}" srcOrd="0" destOrd="0" presId="urn:microsoft.com/office/officeart/2005/8/layout/orgChart1"/>
    <dgm:cxn modelId="{60E83631-C67F-40F7-9B14-D6B56D3DF2C8}" type="presParOf" srcId="{251C4431-6B55-4A48-9EA0-EF2DA10A0357}" destId="{3A635556-1298-43E1-97BA-2E705DD98D41}" srcOrd="0" destOrd="0" presId="urn:microsoft.com/office/officeart/2005/8/layout/orgChart1"/>
    <dgm:cxn modelId="{69312864-91F7-430B-817F-DE7CE07F8007}" type="presParOf" srcId="{3A635556-1298-43E1-97BA-2E705DD98D41}" destId="{F7776E3E-65C5-47DA-BF58-B34E76916593}" srcOrd="0" destOrd="0" presId="urn:microsoft.com/office/officeart/2005/8/layout/orgChart1"/>
    <dgm:cxn modelId="{38F71982-AB1C-4F79-A5DD-305BC08A5661}" type="presParOf" srcId="{3A635556-1298-43E1-97BA-2E705DD98D41}" destId="{C660AB9F-8292-4540-8017-B737100BB89C}" srcOrd="1" destOrd="0" presId="urn:microsoft.com/office/officeart/2005/8/layout/orgChart1"/>
    <dgm:cxn modelId="{5F8ADDD7-6491-415B-806F-44A505CDCBC5}" type="presParOf" srcId="{251C4431-6B55-4A48-9EA0-EF2DA10A0357}" destId="{D82AE242-E402-4FD6-9AB3-CCE77D46DA4A}" srcOrd="1" destOrd="0" presId="urn:microsoft.com/office/officeart/2005/8/layout/orgChart1"/>
    <dgm:cxn modelId="{2910E90C-8790-43AB-AAC5-522B672AEA6B}" type="presParOf" srcId="{D82AE242-E402-4FD6-9AB3-CCE77D46DA4A}" destId="{D5845032-EA13-4609-966C-E795C8EC8BF0}" srcOrd="0" destOrd="0" presId="urn:microsoft.com/office/officeart/2005/8/layout/orgChart1"/>
    <dgm:cxn modelId="{5F6F48BD-19F7-4E59-85F6-A2E986A1DD54}" type="presParOf" srcId="{D82AE242-E402-4FD6-9AB3-CCE77D46DA4A}" destId="{13E871B2-ADF0-44F9-B467-24050E78C51F}" srcOrd="1" destOrd="0" presId="urn:microsoft.com/office/officeart/2005/8/layout/orgChart1"/>
    <dgm:cxn modelId="{03B7D7FB-DAFF-4509-958F-16E1463B9F36}" type="presParOf" srcId="{13E871B2-ADF0-44F9-B467-24050E78C51F}" destId="{D4837658-D61F-4F63-B3BB-9176C0684D64}" srcOrd="0" destOrd="0" presId="urn:microsoft.com/office/officeart/2005/8/layout/orgChart1"/>
    <dgm:cxn modelId="{F626593B-9E75-40E1-B7D0-45695B25754A}" type="presParOf" srcId="{D4837658-D61F-4F63-B3BB-9176C0684D64}" destId="{FB658840-2E43-4AEF-B587-03C661ACCBD4}" srcOrd="0" destOrd="0" presId="urn:microsoft.com/office/officeart/2005/8/layout/orgChart1"/>
    <dgm:cxn modelId="{0027ED3B-588A-44AA-A362-239395F9389B}" type="presParOf" srcId="{D4837658-D61F-4F63-B3BB-9176C0684D64}" destId="{6DE632C9-94CA-48CB-9BD8-62787B1132E4}" srcOrd="1" destOrd="0" presId="urn:microsoft.com/office/officeart/2005/8/layout/orgChart1"/>
    <dgm:cxn modelId="{2C33E8CB-FF7C-4918-8EB1-3D2C36B86644}" type="presParOf" srcId="{13E871B2-ADF0-44F9-B467-24050E78C51F}" destId="{879CC50B-0992-4814-95E5-15A3F454B688}" srcOrd="1" destOrd="0" presId="urn:microsoft.com/office/officeart/2005/8/layout/orgChart1"/>
    <dgm:cxn modelId="{5A6FB456-6B45-43AC-8C21-8F9DEC7E8512}" type="presParOf" srcId="{879CC50B-0992-4814-95E5-15A3F454B688}" destId="{91F13BA8-A4FA-43BC-A293-4EED755DDC85}" srcOrd="0" destOrd="0" presId="urn:microsoft.com/office/officeart/2005/8/layout/orgChart1"/>
    <dgm:cxn modelId="{92922698-93C1-441D-9C72-B01A240F2DED}" type="presParOf" srcId="{879CC50B-0992-4814-95E5-15A3F454B688}" destId="{81E8A1AB-274F-4E62-AE64-46523CB71E6B}" srcOrd="1" destOrd="0" presId="urn:microsoft.com/office/officeart/2005/8/layout/orgChart1"/>
    <dgm:cxn modelId="{33A7CB12-BC4D-4477-8471-D10A8A01C89A}" type="presParOf" srcId="{81E8A1AB-274F-4E62-AE64-46523CB71E6B}" destId="{E8765B1F-5705-44D5-ACA1-4DAD3E243997}" srcOrd="0" destOrd="0" presId="urn:microsoft.com/office/officeart/2005/8/layout/orgChart1"/>
    <dgm:cxn modelId="{2BFF894C-D1C0-461B-B33B-3E521C940D78}" type="presParOf" srcId="{E8765B1F-5705-44D5-ACA1-4DAD3E243997}" destId="{AEA2D685-630D-4371-AE1E-82B55DF0D76E}" srcOrd="0" destOrd="0" presId="urn:microsoft.com/office/officeart/2005/8/layout/orgChart1"/>
    <dgm:cxn modelId="{7A03B637-EB57-495B-88AC-1932C7139BA3}" type="presParOf" srcId="{E8765B1F-5705-44D5-ACA1-4DAD3E243997}" destId="{0F5BD603-1920-454E-B889-5607F1AEB595}" srcOrd="1" destOrd="0" presId="urn:microsoft.com/office/officeart/2005/8/layout/orgChart1"/>
    <dgm:cxn modelId="{812B4451-6D16-4DD1-9F22-D1788F20BADA}" type="presParOf" srcId="{81E8A1AB-274F-4E62-AE64-46523CB71E6B}" destId="{7277722F-F8C4-4C41-8DB5-2C0866FEF62C}" srcOrd="1" destOrd="0" presId="urn:microsoft.com/office/officeart/2005/8/layout/orgChart1"/>
    <dgm:cxn modelId="{B49F4926-872A-40C0-B9D2-99243AFBB9F2}" type="presParOf" srcId="{81E8A1AB-274F-4E62-AE64-46523CB71E6B}" destId="{68A10A11-BEF6-4328-AF37-1626D1EA14C9}" srcOrd="2" destOrd="0" presId="urn:microsoft.com/office/officeart/2005/8/layout/orgChart1"/>
    <dgm:cxn modelId="{550A9CCB-E742-4139-AD36-2B73B8B4BDAB}" type="presParOf" srcId="{13E871B2-ADF0-44F9-B467-24050E78C51F}" destId="{21945AEB-95B9-4122-BC03-EAE7DF0BE2FD}" srcOrd="2" destOrd="0" presId="urn:microsoft.com/office/officeart/2005/8/layout/orgChart1"/>
    <dgm:cxn modelId="{126B4DE4-D514-4E30-9703-72B9EB785BC0}" type="presParOf" srcId="{D82AE242-E402-4FD6-9AB3-CCE77D46DA4A}" destId="{ED68162F-8C9C-4367-AFC3-D4EC1E5E5059}" srcOrd="2" destOrd="0" presId="urn:microsoft.com/office/officeart/2005/8/layout/orgChart1"/>
    <dgm:cxn modelId="{DECE8434-ADEA-4B54-A126-210134019FE2}" type="presParOf" srcId="{D82AE242-E402-4FD6-9AB3-CCE77D46DA4A}" destId="{7A21E3A2-7864-4C56-B43F-8A12F538EDEA}" srcOrd="3" destOrd="0" presId="urn:microsoft.com/office/officeart/2005/8/layout/orgChart1"/>
    <dgm:cxn modelId="{760BC697-EB38-4525-9527-096EB94B64CC}" type="presParOf" srcId="{7A21E3A2-7864-4C56-B43F-8A12F538EDEA}" destId="{16BB81F3-2C0D-437F-AB83-68CFF9474E3F}" srcOrd="0" destOrd="0" presId="urn:microsoft.com/office/officeart/2005/8/layout/orgChart1"/>
    <dgm:cxn modelId="{0515373C-6E84-46FC-887D-9E058C40BD24}" type="presParOf" srcId="{16BB81F3-2C0D-437F-AB83-68CFF9474E3F}" destId="{4AB8C68E-B686-4308-88C5-569810D42DFF}" srcOrd="0" destOrd="0" presId="urn:microsoft.com/office/officeart/2005/8/layout/orgChart1"/>
    <dgm:cxn modelId="{C181ACC5-2C65-417D-9E84-AD450B7234E3}" type="presParOf" srcId="{16BB81F3-2C0D-437F-AB83-68CFF9474E3F}" destId="{7A63AE56-10D6-443E-A694-819287B3EA73}" srcOrd="1" destOrd="0" presId="urn:microsoft.com/office/officeart/2005/8/layout/orgChart1"/>
    <dgm:cxn modelId="{FF3B32C5-3B04-4A63-BB2E-4DEFF67FFB21}" type="presParOf" srcId="{7A21E3A2-7864-4C56-B43F-8A12F538EDEA}" destId="{E6C84F7E-E349-413F-8AB9-504D52152D74}" srcOrd="1" destOrd="0" presId="urn:microsoft.com/office/officeart/2005/8/layout/orgChart1"/>
    <dgm:cxn modelId="{4FCBCA1B-92B0-4211-8448-4F4C1E6D381A}" type="presParOf" srcId="{E6C84F7E-E349-413F-8AB9-504D52152D74}" destId="{3FEFBC73-9993-4D7B-833A-484C25A2163E}" srcOrd="0" destOrd="0" presId="urn:microsoft.com/office/officeart/2005/8/layout/orgChart1"/>
    <dgm:cxn modelId="{EAD6D3F1-8B04-4DEC-AB56-410FEC216FA5}" type="presParOf" srcId="{E6C84F7E-E349-413F-8AB9-504D52152D74}" destId="{1E2AB560-A095-47B1-A644-FA00F14F9559}" srcOrd="1" destOrd="0" presId="urn:microsoft.com/office/officeart/2005/8/layout/orgChart1"/>
    <dgm:cxn modelId="{FF9F38AA-0CCB-4B4D-BAD9-02EC04C0CA3F}" type="presParOf" srcId="{1E2AB560-A095-47B1-A644-FA00F14F9559}" destId="{C016C96F-57F9-4150-A843-4CC450FB74F3}" srcOrd="0" destOrd="0" presId="urn:microsoft.com/office/officeart/2005/8/layout/orgChart1"/>
    <dgm:cxn modelId="{53C00034-B322-4DA8-B22A-16A68E143A68}" type="presParOf" srcId="{C016C96F-57F9-4150-A843-4CC450FB74F3}" destId="{FA841125-0745-4F8C-829B-E7176D25393E}" srcOrd="0" destOrd="0" presId="urn:microsoft.com/office/officeart/2005/8/layout/orgChart1"/>
    <dgm:cxn modelId="{71B41A9E-0DE0-4B47-90D0-F730A2BC054F}" type="presParOf" srcId="{C016C96F-57F9-4150-A843-4CC450FB74F3}" destId="{1B71E1EE-5FE0-4658-A0AF-C2947E6540F5}" srcOrd="1" destOrd="0" presId="urn:microsoft.com/office/officeart/2005/8/layout/orgChart1"/>
    <dgm:cxn modelId="{652744E7-3193-473E-BDC6-4FE4E2A12344}" type="presParOf" srcId="{1E2AB560-A095-47B1-A644-FA00F14F9559}" destId="{8CE9A424-45E5-436C-9A2F-3BF737C933FF}" srcOrd="1" destOrd="0" presId="urn:microsoft.com/office/officeart/2005/8/layout/orgChart1"/>
    <dgm:cxn modelId="{6C098982-71B7-4B00-A204-57E975A35D89}" type="presParOf" srcId="{8CE9A424-45E5-436C-9A2F-3BF737C933FF}" destId="{FDF62E7C-0E66-4178-B445-8DF1BBDF76BA}" srcOrd="0" destOrd="0" presId="urn:microsoft.com/office/officeart/2005/8/layout/orgChart1"/>
    <dgm:cxn modelId="{43F826EB-6A91-4C48-B966-8378AB0ECB58}" type="presParOf" srcId="{8CE9A424-45E5-436C-9A2F-3BF737C933FF}" destId="{4ADE40B5-E4A0-47E8-9377-0E340339590E}" srcOrd="1" destOrd="0" presId="urn:microsoft.com/office/officeart/2005/8/layout/orgChart1"/>
    <dgm:cxn modelId="{44785F5B-CCC1-42E8-BA65-8AAC7007F92C}" type="presParOf" srcId="{4ADE40B5-E4A0-47E8-9377-0E340339590E}" destId="{802DFD87-C20E-4FB7-B68D-A794EF08BEF8}" srcOrd="0" destOrd="0" presId="urn:microsoft.com/office/officeart/2005/8/layout/orgChart1"/>
    <dgm:cxn modelId="{69307155-7811-4716-8287-0486D8B35C38}" type="presParOf" srcId="{802DFD87-C20E-4FB7-B68D-A794EF08BEF8}" destId="{9CDCB553-4D5C-4AC2-9570-6C1A0AD6ACD7}" srcOrd="0" destOrd="0" presId="urn:microsoft.com/office/officeart/2005/8/layout/orgChart1"/>
    <dgm:cxn modelId="{EFAE5F5C-4868-495B-B9EC-55D396F2E602}" type="presParOf" srcId="{802DFD87-C20E-4FB7-B68D-A794EF08BEF8}" destId="{04E01A53-703D-468A-BBF1-BC94E2B282A7}" srcOrd="1" destOrd="0" presId="urn:microsoft.com/office/officeart/2005/8/layout/orgChart1"/>
    <dgm:cxn modelId="{45FAFD31-7065-4AA8-BB74-1B6853A8B41D}" type="presParOf" srcId="{4ADE40B5-E4A0-47E8-9377-0E340339590E}" destId="{E65A4FC1-805A-4E47-9939-150BC046C600}" srcOrd="1" destOrd="0" presId="urn:microsoft.com/office/officeart/2005/8/layout/orgChart1"/>
    <dgm:cxn modelId="{C549D31F-C7A0-45B0-831B-F3C0EFAD2785}" type="presParOf" srcId="{4ADE40B5-E4A0-47E8-9377-0E340339590E}" destId="{5C7C78C2-0BB7-48D4-9D0B-B4782F782687}" srcOrd="2" destOrd="0" presId="urn:microsoft.com/office/officeart/2005/8/layout/orgChart1"/>
    <dgm:cxn modelId="{35578E4A-7C42-4A5F-A250-51D23A369B35}" type="presParOf" srcId="{5C7C78C2-0BB7-48D4-9D0B-B4782F782687}" destId="{04EF0744-BD4C-4479-A0B2-ED16503C4F67}" srcOrd="0" destOrd="0" presId="urn:microsoft.com/office/officeart/2005/8/layout/orgChart1"/>
    <dgm:cxn modelId="{65D2480B-AE3A-4E97-868D-1B03E822A71B}" type="presParOf" srcId="{5C7C78C2-0BB7-48D4-9D0B-B4782F782687}" destId="{5AC59785-70DE-4B36-A274-3E932E3F200C}" srcOrd="1" destOrd="0" presId="urn:microsoft.com/office/officeart/2005/8/layout/orgChart1"/>
    <dgm:cxn modelId="{7A96DEC9-6E38-40BA-98C9-4AB829A1529B}" type="presParOf" srcId="{5AC59785-70DE-4B36-A274-3E932E3F200C}" destId="{0D13E90D-1630-43CB-9811-09614422CC6E}" srcOrd="0" destOrd="0" presId="urn:microsoft.com/office/officeart/2005/8/layout/orgChart1"/>
    <dgm:cxn modelId="{58FFF22A-FEAD-4D20-9080-62449934ACD7}" type="presParOf" srcId="{0D13E90D-1630-43CB-9811-09614422CC6E}" destId="{FD4157D2-E4CD-4ACC-9194-CFF54E5E11BD}" srcOrd="0" destOrd="0" presId="urn:microsoft.com/office/officeart/2005/8/layout/orgChart1"/>
    <dgm:cxn modelId="{667DCE5F-2C18-4DD4-B259-CDCA014C6AC7}" type="presParOf" srcId="{0D13E90D-1630-43CB-9811-09614422CC6E}" destId="{41E6A5EA-7EA4-4752-B1CD-230624809E90}" srcOrd="1" destOrd="0" presId="urn:microsoft.com/office/officeart/2005/8/layout/orgChart1"/>
    <dgm:cxn modelId="{BECB5AA0-C1E7-4E76-870F-60A7B1E560FC}" type="presParOf" srcId="{5AC59785-70DE-4B36-A274-3E932E3F200C}" destId="{5934BF17-2865-4A09-8FF3-EE3281736C1C}" srcOrd="1" destOrd="0" presId="urn:microsoft.com/office/officeart/2005/8/layout/orgChart1"/>
    <dgm:cxn modelId="{58605556-71BA-48F2-B234-74C16893AB72}" type="presParOf" srcId="{5AC59785-70DE-4B36-A274-3E932E3F200C}" destId="{3D685BE0-81CD-4D59-816F-8589A4055E42}" srcOrd="2" destOrd="0" presId="urn:microsoft.com/office/officeart/2005/8/layout/orgChart1"/>
    <dgm:cxn modelId="{82BD88F5-CB21-471D-AC75-E8FD58DC5BB0}" type="presParOf" srcId="{3D685BE0-81CD-4D59-816F-8589A4055E42}" destId="{D93255ED-0BAB-4D63-B73B-1F45FCAB8DD6}" srcOrd="0" destOrd="0" presId="urn:microsoft.com/office/officeart/2005/8/layout/orgChart1"/>
    <dgm:cxn modelId="{882A9636-609D-4426-B929-D1770520EE48}" type="presParOf" srcId="{3D685BE0-81CD-4D59-816F-8589A4055E42}" destId="{718B88C1-2B8B-438A-AC69-93D3992953BF}" srcOrd="1" destOrd="0" presId="urn:microsoft.com/office/officeart/2005/8/layout/orgChart1"/>
    <dgm:cxn modelId="{B6EC45CE-94D2-48CF-BE62-A2B447B2C142}" type="presParOf" srcId="{718B88C1-2B8B-438A-AC69-93D3992953BF}" destId="{87A1B9D2-E73C-4D7B-BF4F-A98537A40792}" srcOrd="0" destOrd="0" presId="urn:microsoft.com/office/officeart/2005/8/layout/orgChart1"/>
    <dgm:cxn modelId="{657BC521-E45F-48BB-83A2-4540992F73C7}" type="presParOf" srcId="{87A1B9D2-E73C-4D7B-BF4F-A98537A40792}" destId="{72273BA9-55FA-40B4-B9E4-6164CF3F9A9A}" srcOrd="0" destOrd="0" presId="urn:microsoft.com/office/officeart/2005/8/layout/orgChart1"/>
    <dgm:cxn modelId="{C8635E7B-E38A-4377-A23E-AC0131AB19E2}" type="presParOf" srcId="{87A1B9D2-E73C-4D7B-BF4F-A98537A40792}" destId="{20F5492E-9A76-4977-9E6A-2218979D953F}" srcOrd="1" destOrd="0" presId="urn:microsoft.com/office/officeart/2005/8/layout/orgChart1"/>
    <dgm:cxn modelId="{1B3B08C6-0B42-48DF-94CD-43ABB86AD486}" type="presParOf" srcId="{718B88C1-2B8B-438A-AC69-93D3992953BF}" destId="{28228E7E-CEA9-4D84-8B28-A870D4BC5D23}" srcOrd="1" destOrd="0" presId="urn:microsoft.com/office/officeart/2005/8/layout/orgChart1"/>
    <dgm:cxn modelId="{0AF6A11D-6873-43EF-B61A-7243F325D92C}" type="presParOf" srcId="{718B88C1-2B8B-438A-AC69-93D3992953BF}" destId="{9CEB064C-5A3E-4C17-A3DC-D83F2F133BD1}" srcOrd="2" destOrd="0" presId="urn:microsoft.com/office/officeart/2005/8/layout/orgChart1"/>
    <dgm:cxn modelId="{41B687B1-09D3-45D6-988F-778889B90232}" type="presParOf" srcId="{8CE9A424-45E5-436C-9A2F-3BF737C933FF}" destId="{80D82C9F-FB49-4ED5-B8C1-7708D6C595C3}" srcOrd="2" destOrd="0" presId="urn:microsoft.com/office/officeart/2005/8/layout/orgChart1"/>
    <dgm:cxn modelId="{8207DFCC-6B0A-4BE6-83F7-1D55305DD4FB}" type="presParOf" srcId="{8CE9A424-45E5-436C-9A2F-3BF737C933FF}" destId="{30386586-AE0B-46A0-9C52-A76025823182}" srcOrd="3" destOrd="0" presId="urn:microsoft.com/office/officeart/2005/8/layout/orgChart1"/>
    <dgm:cxn modelId="{EA8FDA5F-98CF-45E9-B7E3-315A51808AA0}" type="presParOf" srcId="{30386586-AE0B-46A0-9C52-A76025823182}" destId="{BEB644B9-320B-4BBB-8E8C-E797D51DA79D}" srcOrd="0" destOrd="0" presId="urn:microsoft.com/office/officeart/2005/8/layout/orgChart1"/>
    <dgm:cxn modelId="{D97E1659-FAC1-40F6-9F72-65CB193DD6BB}" type="presParOf" srcId="{BEB644B9-320B-4BBB-8E8C-E797D51DA79D}" destId="{81F4C1E6-BD10-4226-9222-264E28F262E4}" srcOrd="0" destOrd="0" presId="urn:microsoft.com/office/officeart/2005/8/layout/orgChart1"/>
    <dgm:cxn modelId="{CF0161C5-777D-4854-88C6-2D0118893EF6}" type="presParOf" srcId="{BEB644B9-320B-4BBB-8E8C-E797D51DA79D}" destId="{AD75B758-1C32-4010-A763-60EF8A6065EF}" srcOrd="1" destOrd="0" presId="urn:microsoft.com/office/officeart/2005/8/layout/orgChart1"/>
    <dgm:cxn modelId="{CCEF596A-2387-46C7-9B56-E07FE45EB181}" type="presParOf" srcId="{30386586-AE0B-46A0-9C52-A76025823182}" destId="{E5A04CA9-D647-4D37-B644-5E1F107EB281}" srcOrd="1" destOrd="0" presId="urn:microsoft.com/office/officeart/2005/8/layout/orgChart1"/>
    <dgm:cxn modelId="{BB160192-2098-40B2-BAA9-A9D4699BAE52}" type="presParOf" srcId="{30386586-AE0B-46A0-9C52-A76025823182}" destId="{22F5B3DC-D8A0-46F4-88F7-6D1491A0D69B}" srcOrd="2" destOrd="0" presId="urn:microsoft.com/office/officeart/2005/8/layout/orgChart1"/>
    <dgm:cxn modelId="{826CDAC4-2B61-4D6A-9950-C419823A6A37}" type="presParOf" srcId="{22F5B3DC-D8A0-46F4-88F7-6D1491A0D69B}" destId="{540A9D01-B32F-4662-BA7C-C592239CD003}" srcOrd="0" destOrd="0" presId="urn:microsoft.com/office/officeart/2005/8/layout/orgChart1"/>
    <dgm:cxn modelId="{39267DA6-3509-4E67-8F12-3945562137F3}" type="presParOf" srcId="{22F5B3DC-D8A0-46F4-88F7-6D1491A0D69B}" destId="{4C77AB75-6061-48C2-8DE7-341597E2280C}" srcOrd="1" destOrd="0" presId="urn:microsoft.com/office/officeart/2005/8/layout/orgChart1"/>
    <dgm:cxn modelId="{B76E41A9-D5FF-42A6-8A8D-EA58070AC01B}" type="presParOf" srcId="{4C77AB75-6061-48C2-8DE7-341597E2280C}" destId="{36877201-E847-4F95-ABFF-C3616C9C5744}" srcOrd="0" destOrd="0" presId="urn:microsoft.com/office/officeart/2005/8/layout/orgChart1"/>
    <dgm:cxn modelId="{3939F0E3-0FBF-4696-A2E7-567DD8EA44A4}" type="presParOf" srcId="{36877201-E847-4F95-ABFF-C3616C9C5744}" destId="{77B980B8-4C75-4C0C-9343-86A26040B4FA}" srcOrd="0" destOrd="0" presId="urn:microsoft.com/office/officeart/2005/8/layout/orgChart1"/>
    <dgm:cxn modelId="{C490F4BD-BBCA-4874-B6C9-3C1BB2D235B8}" type="presParOf" srcId="{36877201-E847-4F95-ABFF-C3616C9C5744}" destId="{3243E064-9F05-4335-B99D-C2510159F497}" srcOrd="1" destOrd="0" presId="urn:microsoft.com/office/officeart/2005/8/layout/orgChart1"/>
    <dgm:cxn modelId="{A5C67865-9890-4142-942E-3E2D9BB7779E}" type="presParOf" srcId="{4C77AB75-6061-48C2-8DE7-341597E2280C}" destId="{968E3BF5-E8CB-4721-80E1-9A380E5DB339}" srcOrd="1" destOrd="0" presId="urn:microsoft.com/office/officeart/2005/8/layout/orgChart1"/>
    <dgm:cxn modelId="{0D30CD31-F7CE-4263-AEA6-D41D86BCDBA3}" type="presParOf" srcId="{4C77AB75-6061-48C2-8DE7-341597E2280C}" destId="{AF7CC225-0F4A-4A10-9B3E-DE1A183FEAD5}" srcOrd="2" destOrd="0" presId="urn:microsoft.com/office/officeart/2005/8/layout/orgChart1"/>
    <dgm:cxn modelId="{42C5DE75-AE42-431C-AB88-D8AA6F90802B}" type="presParOf" srcId="{22F5B3DC-D8A0-46F4-88F7-6D1491A0D69B}" destId="{DA37C19C-18CF-46C3-BAD6-3E3DF7E37B71}" srcOrd="2" destOrd="0" presId="urn:microsoft.com/office/officeart/2005/8/layout/orgChart1"/>
    <dgm:cxn modelId="{6A325D90-6265-4068-BE14-CA47739338A7}" type="presParOf" srcId="{22F5B3DC-D8A0-46F4-88F7-6D1491A0D69B}" destId="{6DE3A5B6-938B-4743-A6BF-A889C4545269}" srcOrd="3" destOrd="0" presId="urn:microsoft.com/office/officeart/2005/8/layout/orgChart1"/>
    <dgm:cxn modelId="{B998EE8E-A240-4834-A20C-AD333A1CE88A}" type="presParOf" srcId="{6DE3A5B6-938B-4743-A6BF-A889C4545269}" destId="{44BF04F0-14E7-49FA-96AF-5A4926A196B9}" srcOrd="0" destOrd="0" presId="urn:microsoft.com/office/officeart/2005/8/layout/orgChart1"/>
    <dgm:cxn modelId="{887ABB2F-2115-4AB8-BA07-375E65B3572D}" type="presParOf" srcId="{44BF04F0-14E7-49FA-96AF-5A4926A196B9}" destId="{FF6BC2A9-35CF-4A5A-8CB3-7187E51CDB97}" srcOrd="0" destOrd="0" presId="urn:microsoft.com/office/officeart/2005/8/layout/orgChart1"/>
    <dgm:cxn modelId="{D5445369-9A1C-4FB3-84EB-2BA320F6B450}" type="presParOf" srcId="{44BF04F0-14E7-49FA-96AF-5A4926A196B9}" destId="{50B2510B-7446-429C-A82E-800841AA77FD}" srcOrd="1" destOrd="0" presId="urn:microsoft.com/office/officeart/2005/8/layout/orgChart1"/>
    <dgm:cxn modelId="{8144DD45-210C-42B3-AA2D-1D8C1478617D}" type="presParOf" srcId="{6DE3A5B6-938B-4743-A6BF-A889C4545269}" destId="{EC94B804-EA7F-4482-A353-807539C85288}" srcOrd="1" destOrd="0" presId="urn:microsoft.com/office/officeart/2005/8/layout/orgChart1"/>
    <dgm:cxn modelId="{EAFE5F9C-313E-4D3A-B9FA-5FDE26196735}" type="presParOf" srcId="{6DE3A5B6-938B-4743-A6BF-A889C4545269}" destId="{B66AEC60-AE23-4D95-ADB0-5882E00A3361}" srcOrd="2" destOrd="0" presId="urn:microsoft.com/office/officeart/2005/8/layout/orgChart1"/>
    <dgm:cxn modelId="{14A1ABA3-AF07-41DC-BBCF-746DD50A4EDC}" type="presParOf" srcId="{22F5B3DC-D8A0-46F4-88F7-6D1491A0D69B}" destId="{B0F22D73-7CA8-470A-B8FD-8536FB1298BB}" srcOrd="4" destOrd="0" presId="urn:microsoft.com/office/officeart/2005/8/layout/orgChart1"/>
    <dgm:cxn modelId="{371C4465-1E36-4C72-8C94-788E16CD8FCE}" type="presParOf" srcId="{22F5B3DC-D8A0-46F4-88F7-6D1491A0D69B}" destId="{8FBBC261-9EF3-44F1-9CB6-B2780E5AF509}" srcOrd="5" destOrd="0" presId="urn:microsoft.com/office/officeart/2005/8/layout/orgChart1"/>
    <dgm:cxn modelId="{A5BF55EF-6A01-48AF-94E5-44F2FD5AD14B}" type="presParOf" srcId="{8FBBC261-9EF3-44F1-9CB6-B2780E5AF509}" destId="{52D07810-FBD8-4130-B5E8-8CBE6F128374}" srcOrd="0" destOrd="0" presId="urn:microsoft.com/office/officeart/2005/8/layout/orgChart1"/>
    <dgm:cxn modelId="{ED3E2000-1A9F-4F48-9C86-3C2CEF503770}" type="presParOf" srcId="{52D07810-FBD8-4130-B5E8-8CBE6F128374}" destId="{4B1CA152-2604-45E4-A4F8-A95C59D84A83}" srcOrd="0" destOrd="0" presId="urn:microsoft.com/office/officeart/2005/8/layout/orgChart1"/>
    <dgm:cxn modelId="{1BA9E1B0-4F41-47E5-AD90-05D4232F63FD}" type="presParOf" srcId="{52D07810-FBD8-4130-B5E8-8CBE6F128374}" destId="{D7CE8D2D-687C-489C-91D7-6611857A68D4}" srcOrd="1" destOrd="0" presId="urn:microsoft.com/office/officeart/2005/8/layout/orgChart1"/>
    <dgm:cxn modelId="{15FCE6AD-2366-41AE-A73E-E5D5B05561E2}" type="presParOf" srcId="{8FBBC261-9EF3-44F1-9CB6-B2780E5AF509}" destId="{D50A2100-489B-441B-85F9-9012999F928C}" srcOrd="1" destOrd="0" presId="urn:microsoft.com/office/officeart/2005/8/layout/orgChart1"/>
    <dgm:cxn modelId="{5F009098-CB81-4CD2-BBB1-9BDF9BFC46F5}" type="presParOf" srcId="{8FBBC261-9EF3-44F1-9CB6-B2780E5AF509}" destId="{631EEA1D-5630-4FDB-8C98-2B3BC637B787}" srcOrd="2" destOrd="0" presId="urn:microsoft.com/office/officeart/2005/8/layout/orgChart1"/>
    <dgm:cxn modelId="{AE0FBB3D-A3C2-473D-B333-FED58F545F77}" type="presParOf" srcId="{22F5B3DC-D8A0-46F4-88F7-6D1491A0D69B}" destId="{DFF002F5-A098-43B4-844D-DE33109A4B9B}" srcOrd="6" destOrd="0" presId="urn:microsoft.com/office/officeart/2005/8/layout/orgChart1"/>
    <dgm:cxn modelId="{5667CAA5-FB30-4089-9DE6-7D6E62BA4D3E}" type="presParOf" srcId="{22F5B3DC-D8A0-46F4-88F7-6D1491A0D69B}" destId="{2CC9958C-BE56-417A-883C-6F741094EE21}" srcOrd="7" destOrd="0" presId="urn:microsoft.com/office/officeart/2005/8/layout/orgChart1"/>
    <dgm:cxn modelId="{DD24A6DA-93EA-488C-A8C6-41D405F9C6F8}" type="presParOf" srcId="{2CC9958C-BE56-417A-883C-6F741094EE21}" destId="{BDA52108-6887-4007-8719-CAAF32FAA501}" srcOrd="0" destOrd="0" presId="urn:microsoft.com/office/officeart/2005/8/layout/orgChart1"/>
    <dgm:cxn modelId="{6CC3681D-006D-40B0-A84D-7683B77C54B8}" type="presParOf" srcId="{BDA52108-6887-4007-8719-CAAF32FAA501}" destId="{E4BA014B-B220-4DB2-B871-43C6ED72026D}" srcOrd="0" destOrd="0" presId="urn:microsoft.com/office/officeart/2005/8/layout/orgChart1"/>
    <dgm:cxn modelId="{54DF955A-36B9-4BCC-BEBF-9A0B2466CF93}" type="presParOf" srcId="{BDA52108-6887-4007-8719-CAAF32FAA501}" destId="{772D77EA-2B9F-4A39-ADFB-8CA570266984}" srcOrd="1" destOrd="0" presId="urn:microsoft.com/office/officeart/2005/8/layout/orgChart1"/>
    <dgm:cxn modelId="{35E08ABC-1810-41FF-B66B-F88CA0EE9408}" type="presParOf" srcId="{2CC9958C-BE56-417A-883C-6F741094EE21}" destId="{6DC1757B-2BAE-470D-887C-884627CD8CF6}" srcOrd="1" destOrd="0" presId="urn:microsoft.com/office/officeart/2005/8/layout/orgChart1"/>
    <dgm:cxn modelId="{64854F8A-1D2B-4AA4-9729-2547748991E6}" type="presParOf" srcId="{2CC9958C-BE56-417A-883C-6F741094EE21}" destId="{3FD08A33-22AA-4B41-ACDA-4DD59C42904D}" srcOrd="2" destOrd="0" presId="urn:microsoft.com/office/officeart/2005/8/layout/orgChart1"/>
    <dgm:cxn modelId="{351E6E70-68FF-4C4B-A69D-BD66E7A7D4DC}" type="presParOf" srcId="{22F5B3DC-D8A0-46F4-88F7-6D1491A0D69B}" destId="{B54A2003-0523-4853-830B-1B2C19848E9D}" srcOrd="8" destOrd="0" presId="urn:microsoft.com/office/officeart/2005/8/layout/orgChart1"/>
    <dgm:cxn modelId="{5F84B016-11D0-46C3-939A-13B0FABBE0B3}" type="presParOf" srcId="{22F5B3DC-D8A0-46F4-88F7-6D1491A0D69B}" destId="{1F222D4C-2FF8-488E-BE48-39799135D6BB}" srcOrd="9" destOrd="0" presId="urn:microsoft.com/office/officeart/2005/8/layout/orgChart1"/>
    <dgm:cxn modelId="{A769F819-B552-4759-9779-362F306E7A45}" type="presParOf" srcId="{1F222D4C-2FF8-488E-BE48-39799135D6BB}" destId="{9A798604-E9CC-4CC0-9E2B-17C8A84DB15E}" srcOrd="0" destOrd="0" presId="urn:microsoft.com/office/officeart/2005/8/layout/orgChart1"/>
    <dgm:cxn modelId="{78B2B052-3491-4932-A889-7FB7EF77752F}" type="presParOf" srcId="{9A798604-E9CC-4CC0-9E2B-17C8A84DB15E}" destId="{390F004E-099E-49F9-B690-B5FFD1F00990}" srcOrd="0" destOrd="0" presId="urn:microsoft.com/office/officeart/2005/8/layout/orgChart1"/>
    <dgm:cxn modelId="{6FA81083-BB45-4A9E-B7B4-1172B414B33E}" type="presParOf" srcId="{9A798604-E9CC-4CC0-9E2B-17C8A84DB15E}" destId="{B5888FD0-54EB-482A-845F-EEE529E6AEFE}" srcOrd="1" destOrd="0" presId="urn:microsoft.com/office/officeart/2005/8/layout/orgChart1"/>
    <dgm:cxn modelId="{D5C17B55-2E82-4F5C-98B4-2D6AED81C039}" type="presParOf" srcId="{1F222D4C-2FF8-488E-BE48-39799135D6BB}" destId="{8C3878A0-7318-4D30-984D-3EE38D3F96D2}" srcOrd="1" destOrd="0" presId="urn:microsoft.com/office/officeart/2005/8/layout/orgChart1"/>
    <dgm:cxn modelId="{21DB0418-D95D-4DF0-86DE-C5AC0E95ABF2}" type="presParOf" srcId="{1F222D4C-2FF8-488E-BE48-39799135D6BB}" destId="{D122E4FD-4BF8-487E-ABC6-36D890F38165}" srcOrd="2" destOrd="0" presId="urn:microsoft.com/office/officeart/2005/8/layout/orgChart1"/>
    <dgm:cxn modelId="{CA52D50C-B435-4F7D-B210-BFCE21E7C730}" type="presParOf" srcId="{22F5B3DC-D8A0-46F4-88F7-6D1491A0D69B}" destId="{53F9794C-990D-41CD-BB0B-1AEA989336C4}" srcOrd="10" destOrd="0" presId="urn:microsoft.com/office/officeart/2005/8/layout/orgChart1"/>
    <dgm:cxn modelId="{E104CC1D-514B-4DED-9C9A-649D37BF8FA7}" type="presParOf" srcId="{22F5B3DC-D8A0-46F4-88F7-6D1491A0D69B}" destId="{393C8721-9F5C-4B29-BC33-52322BBF52C8}" srcOrd="11" destOrd="0" presId="urn:microsoft.com/office/officeart/2005/8/layout/orgChart1"/>
    <dgm:cxn modelId="{385EF3A9-2FD4-4290-A8F0-21CD8FDAF171}" type="presParOf" srcId="{393C8721-9F5C-4B29-BC33-52322BBF52C8}" destId="{3B182731-614D-46FE-B009-A7A6B5478B4D}" srcOrd="0" destOrd="0" presId="urn:microsoft.com/office/officeart/2005/8/layout/orgChart1"/>
    <dgm:cxn modelId="{D1149B29-D007-4995-8F45-61AFD8F201E5}" type="presParOf" srcId="{3B182731-614D-46FE-B009-A7A6B5478B4D}" destId="{439CD228-CCFB-4305-84B7-9BDFA73A592C}" srcOrd="0" destOrd="0" presId="urn:microsoft.com/office/officeart/2005/8/layout/orgChart1"/>
    <dgm:cxn modelId="{26F85E9C-67F7-45B8-822A-C0EBEB4D8B88}" type="presParOf" srcId="{3B182731-614D-46FE-B009-A7A6B5478B4D}" destId="{9A4C0A72-B63C-47D2-99E3-0AF12970CC9A}" srcOrd="1" destOrd="0" presId="urn:microsoft.com/office/officeart/2005/8/layout/orgChart1"/>
    <dgm:cxn modelId="{4A9A198A-5322-4C92-A2A7-A60AE60F4E44}" type="presParOf" srcId="{393C8721-9F5C-4B29-BC33-52322BBF52C8}" destId="{A9B15828-CFC4-47EC-9DEA-33A6AE45BA31}" srcOrd="1" destOrd="0" presId="urn:microsoft.com/office/officeart/2005/8/layout/orgChart1"/>
    <dgm:cxn modelId="{22372019-A50C-42E8-AB98-095CE3F32492}" type="presParOf" srcId="{393C8721-9F5C-4B29-BC33-52322BBF52C8}" destId="{8B16CAA6-E7DA-4585-BA1A-CC4AD3637162}" srcOrd="2" destOrd="0" presId="urn:microsoft.com/office/officeart/2005/8/layout/orgChart1"/>
    <dgm:cxn modelId="{A3DD3D1E-6E1F-43B8-871C-1EB425931CCD}" type="presParOf" srcId="{1E2AB560-A095-47B1-A644-FA00F14F9559}" destId="{4C9A03D3-2840-44CD-B7CA-CD6E535E1993}" srcOrd="2" destOrd="0" presId="urn:microsoft.com/office/officeart/2005/8/layout/orgChart1"/>
    <dgm:cxn modelId="{C9F58BD6-8E8E-4ADC-BB6D-E838C08A34BB}" type="presParOf" srcId="{7A21E3A2-7864-4C56-B43F-8A12F538EDEA}" destId="{D3A64E4E-58AC-4DCC-9ADB-FE461C342F15}" srcOrd="2" destOrd="0" presId="urn:microsoft.com/office/officeart/2005/8/layout/orgChart1"/>
    <dgm:cxn modelId="{36B06008-D0A5-4830-B9F2-B19AE842B0A5}" type="presParOf" srcId="{251C4431-6B55-4A48-9EA0-EF2DA10A0357}" destId="{E7E39173-827A-4542-B7FB-73FC259C84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9794C-990D-41CD-BB0B-1AEA989336C4}">
      <dsp:nvSpPr>
        <dsp:cNvPr id="0" name=""/>
        <dsp:cNvSpPr/>
      </dsp:nvSpPr>
      <dsp:spPr>
        <a:xfrm>
          <a:off x="8157035" y="2783188"/>
          <a:ext cx="399051" cy="2228278"/>
        </a:xfrm>
        <a:custGeom>
          <a:avLst/>
          <a:gdLst/>
          <a:ahLst/>
          <a:cxnLst/>
          <a:rect l="0" t="0" r="0" b="0"/>
          <a:pathLst>
            <a:path>
              <a:moveTo>
                <a:pt x="0" y="0"/>
              </a:moveTo>
              <a:lnTo>
                <a:pt x="0" y="2228278"/>
              </a:lnTo>
              <a:lnTo>
                <a:pt x="399051" y="222827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54A2003-0523-4853-830B-1B2C19848E9D}">
      <dsp:nvSpPr>
        <dsp:cNvPr id="0" name=""/>
        <dsp:cNvSpPr/>
      </dsp:nvSpPr>
      <dsp:spPr>
        <a:xfrm>
          <a:off x="7822133" y="2783188"/>
          <a:ext cx="334901" cy="2228278"/>
        </a:xfrm>
        <a:custGeom>
          <a:avLst/>
          <a:gdLst/>
          <a:ahLst/>
          <a:cxnLst/>
          <a:rect l="0" t="0" r="0" b="0"/>
          <a:pathLst>
            <a:path>
              <a:moveTo>
                <a:pt x="334901" y="0"/>
              </a:moveTo>
              <a:lnTo>
                <a:pt x="334901" y="2228278"/>
              </a:lnTo>
              <a:lnTo>
                <a:pt x="0" y="222827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F002F5-A098-43B4-844D-DE33109A4B9B}">
      <dsp:nvSpPr>
        <dsp:cNvPr id="0" name=""/>
        <dsp:cNvSpPr/>
      </dsp:nvSpPr>
      <dsp:spPr>
        <a:xfrm>
          <a:off x="8157035" y="2783188"/>
          <a:ext cx="399051" cy="1476987"/>
        </a:xfrm>
        <a:custGeom>
          <a:avLst/>
          <a:gdLst/>
          <a:ahLst/>
          <a:cxnLst/>
          <a:rect l="0" t="0" r="0" b="0"/>
          <a:pathLst>
            <a:path>
              <a:moveTo>
                <a:pt x="0" y="0"/>
              </a:moveTo>
              <a:lnTo>
                <a:pt x="0" y="1476987"/>
              </a:lnTo>
              <a:lnTo>
                <a:pt x="399051" y="147698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F22D73-7CA8-470A-B8FD-8536FB1298BB}">
      <dsp:nvSpPr>
        <dsp:cNvPr id="0" name=""/>
        <dsp:cNvSpPr/>
      </dsp:nvSpPr>
      <dsp:spPr>
        <a:xfrm>
          <a:off x="7795841" y="2783188"/>
          <a:ext cx="361193" cy="1476987"/>
        </a:xfrm>
        <a:custGeom>
          <a:avLst/>
          <a:gdLst/>
          <a:ahLst/>
          <a:cxnLst/>
          <a:rect l="0" t="0" r="0" b="0"/>
          <a:pathLst>
            <a:path>
              <a:moveTo>
                <a:pt x="361193" y="0"/>
              </a:moveTo>
              <a:lnTo>
                <a:pt x="361193" y="1476987"/>
              </a:lnTo>
              <a:lnTo>
                <a:pt x="0" y="147698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7C19C-18CF-46C3-BAD6-3E3DF7E37B71}">
      <dsp:nvSpPr>
        <dsp:cNvPr id="0" name=""/>
        <dsp:cNvSpPr/>
      </dsp:nvSpPr>
      <dsp:spPr>
        <a:xfrm>
          <a:off x="8157035" y="2783188"/>
          <a:ext cx="360594" cy="617468"/>
        </a:xfrm>
        <a:custGeom>
          <a:avLst/>
          <a:gdLst/>
          <a:ahLst/>
          <a:cxnLst/>
          <a:rect l="0" t="0" r="0" b="0"/>
          <a:pathLst>
            <a:path>
              <a:moveTo>
                <a:pt x="0" y="0"/>
              </a:moveTo>
              <a:lnTo>
                <a:pt x="0" y="617468"/>
              </a:lnTo>
              <a:lnTo>
                <a:pt x="360594" y="61746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0A9D01-B32F-4662-BA7C-C592239CD003}">
      <dsp:nvSpPr>
        <dsp:cNvPr id="0" name=""/>
        <dsp:cNvSpPr/>
      </dsp:nvSpPr>
      <dsp:spPr>
        <a:xfrm>
          <a:off x="7785793" y="2783188"/>
          <a:ext cx="371241" cy="619534"/>
        </a:xfrm>
        <a:custGeom>
          <a:avLst/>
          <a:gdLst/>
          <a:ahLst/>
          <a:cxnLst/>
          <a:rect l="0" t="0" r="0" b="0"/>
          <a:pathLst>
            <a:path>
              <a:moveTo>
                <a:pt x="371241" y="0"/>
              </a:moveTo>
              <a:lnTo>
                <a:pt x="371241" y="619534"/>
              </a:lnTo>
              <a:lnTo>
                <a:pt x="0" y="619534"/>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D82C9F-FB49-4ED5-B8C1-7708D6C595C3}">
      <dsp:nvSpPr>
        <dsp:cNvPr id="0" name=""/>
        <dsp:cNvSpPr/>
      </dsp:nvSpPr>
      <dsp:spPr>
        <a:xfrm>
          <a:off x="6734838" y="1990423"/>
          <a:ext cx="1422196" cy="262253"/>
        </a:xfrm>
        <a:custGeom>
          <a:avLst/>
          <a:gdLst/>
          <a:ahLst/>
          <a:cxnLst/>
          <a:rect l="0" t="0" r="0" b="0"/>
          <a:pathLst>
            <a:path>
              <a:moveTo>
                <a:pt x="0" y="0"/>
              </a:moveTo>
              <a:lnTo>
                <a:pt x="0" y="150845"/>
              </a:lnTo>
              <a:lnTo>
                <a:pt x="1422196" y="150845"/>
              </a:lnTo>
              <a:lnTo>
                <a:pt x="1422196" y="262253"/>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3255ED-0BAB-4D63-B73B-1F45FCAB8DD6}">
      <dsp:nvSpPr>
        <dsp:cNvPr id="0" name=""/>
        <dsp:cNvSpPr/>
      </dsp:nvSpPr>
      <dsp:spPr>
        <a:xfrm>
          <a:off x="2905206" y="3962442"/>
          <a:ext cx="1060588" cy="577738"/>
        </a:xfrm>
        <a:custGeom>
          <a:avLst/>
          <a:gdLst/>
          <a:ahLst/>
          <a:cxnLst/>
          <a:rect l="0" t="0" r="0" b="0"/>
          <a:pathLst>
            <a:path>
              <a:moveTo>
                <a:pt x="1060588" y="0"/>
              </a:moveTo>
              <a:lnTo>
                <a:pt x="1060588" y="577738"/>
              </a:lnTo>
              <a:lnTo>
                <a:pt x="0" y="577738"/>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EF0744-BD4C-4479-A0B2-ED16503C4F67}">
      <dsp:nvSpPr>
        <dsp:cNvPr id="0" name=""/>
        <dsp:cNvSpPr/>
      </dsp:nvSpPr>
      <dsp:spPr>
        <a:xfrm>
          <a:off x="4477532" y="2780594"/>
          <a:ext cx="376716" cy="687230"/>
        </a:xfrm>
        <a:custGeom>
          <a:avLst/>
          <a:gdLst/>
          <a:ahLst/>
          <a:cxnLst/>
          <a:rect l="0" t="0" r="0" b="0"/>
          <a:pathLst>
            <a:path>
              <a:moveTo>
                <a:pt x="0" y="0"/>
              </a:moveTo>
              <a:lnTo>
                <a:pt x="376716" y="687230"/>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FDF62E7C-0E66-4178-B445-8DF1BBDF76BA}">
      <dsp:nvSpPr>
        <dsp:cNvPr id="0" name=""/>
        <dsp:cNvSpPr/>
      </dsp:nvSpPr>
      <dsp:spPr>
        <a:xfrm>
          <a:off x="4477532" y="1990423"/>
          <a:ext cx="2257306" cy="249107"/>
        </a:xfrm>
        <a:custGeom>
          <a:avLst/>
          <a:gdLst/>
          <a:ahLst/>
          <a:cxnLst/>
          <a:rect l="0" t="0" r="0" b="0"/>
          <a:pathLst>
            <a:path>
              <a:moveTo>
                <a:pt x="2257306" y="0"/>
              </a:moveTo>
              <a:lnTo>
                <a:pt x="2257306" y="137699"/>
              </a:lnTo>
              <a:lnTo>
                <a:pt x="0" y="137699"/>
              </a:lnTo>
              <a:lnTo>
                <a:pt x="0" y="249107"/>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FBC73-9993-4D7B-833A-484C25A2163E}">
      <dsp:nvSpPr>
        <dsp:cNvPr id="0" name=""/>
        <dsp:cNvSpPr/>
      </dsp:nvSpPr>
      <dsp:spPr>
        <a:xfrm>
          <a:off x="6689118" y="1237096"/>
          <a:ext cx="91440" cy="222815"/>
        </a:xfrm>
        <a:custGeom>
          <a:avLst/>
          <a:gdLst/>
          <a:ahLst/>
          <a:cxnLst/>
          <a:rect l="0" t="0" r="0" b="0"/>
          <a:pathLst>
            <a:path>
              <a:moveTo>
                <a:pt x="45720" y="0"/>
              </a:moveTo>
              <a:lnTo>
                <a:pt x="45720" y="222815"/>
              </a:lnTo>
            </a:path>
          </a:pathLst>
        </a:custGeom>
        <a:noFill/>
        <a:ln w="25400" cap="flat" cmpd="sng" algn="ctr">
          <a:solidFill>
            <a:schemeClr val="accent3">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8162F-8C9C-4367-AFC3-D4EC1E5E5059}">
      <dsp:nvSpPr>
        <dsp:cNvPr id="0" name=""/>
        <dsp:cNvSpPr/>
      </dsp:nvSpPr>
      <dsp:spPr>
        <a:xfrm>
          <a:off x="4783393" y="531329"/>
          <a:ext cx="1951445" cy="222815"/>
        </a:xfrm>
        <a:custGeom>
          <a:avLst/>
          <a:gdLst/>
          <a:ahLst/>
          <a:cxnLst/>
          <a:rect l="0" t="0" r="0" b="0"/>
          <a:pathLst>
            <a:path>
              <a:moveTo>
                <a:pt x="0" y="0"/>
              </a:moveTo>
              <a:lnTo>
                <a:pt x="0" y="111407"/>
              </a:lnTo>
              <a:lnTo>
                <a:pt x="1951445" y="111407"/>
              </a:lnTo>
              <a:lnTo>
                <a:pt x="1951445" y="222815"/>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13BA8-A4FA-43BC-A293-4EED755DDC85}">
      <dsp:nvSpPr>
        <dsp:cNvPr id="0" name=""/>
        <dsp:cNvSpPr/>
      </dsp:nvSpPr>
      <dsp:spPr>
        <a:xfrm>
          <a:off x="861255" y="1276274"/>
          <a:ext cx="723979" cy="549883"/>
        </a:xfrm>
        <a:custGeom>
          <a:avLst/>
          <a:gdLst/>
          <a:ahLst/>
          <a:cxnLst/>
          <a:rect l="0" t="0" r="0" b="0"/>
          <a:pathLst>
            <a:path>
              <a:moveTo>
                <a:pt x="723979" y="0"/>
              </a:moveTo>
              <a:lnTo>
                <a:pt x="0" y="549883"/>
              </a:lnTo>
            </a:path>
          </a:pathLst>
        </a:custGeom>
        <a:noFill/>
        <a:ln w="25400" cap="flat" cmpd="sng" algn="ctr">
          <a:noFill/>
          <a:prstDash val="solid"/>
        </a:ln>
        <a:effectLst/>
      </dsp:spPr>
      <dsp:style>
        <a:lnRef idx="2">
          <a:scrgbClr r="0" g="0" b="0"/>
        </a:lnRef>
        <a:fillRef idx="0">
          <a:scrgbClr r="0" g="0" b="0"/>
        </a:fillRef>
        <a:effectRef idx="0">
          <a:scrgbClr r="0" g="0" b="0"/>
        </a:effectRef>
        <a:fontRef idx="minor"/>
      </dsp:style>
    </dsp:sp>
    <dsp:sp modelId="{D5845032-EA13-4609-966C-E795C8EC8BF0}">
      <dsp:nvSpPr>
        <dsp:cNvPr id="0" name=""/>
        <dsp:cNvSpPr/>
      </dsp:nvSpPr>
      <dsp:spPr>
        <a:xfrm>
          <a:off x="2009643" y="531329"/>
          <a:ext cx="2773749" cy="214432"/>
        </a:xfrm>
        <a:custGeom>
          <a:avLst/>
          <a:gdLst/>
          <a:ahLst/>
          <a:cxnLst/>
          <a:rect l="0" t="0" r="0" b="0"/>
          <a:pathLst>
            <a:path>
              <a:moveTo>
                <a:pt x="2773749" y="0"/>
              </a:moveTo>
              <a:lnTo>
                <a:pt x="2773749" y="103025"/>
              </a:lnTo>
              <a:lnTo>
                <a:pt x="0" y="103025"/>
              </a:lnTo>
              <a:lnTo>
                <a:pt x="0" y="214432"/>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776E3E-65C5-47DA-BF58-B34E76916593}">
      <dsp:nvSpPr>
        <dsp:cNvPr id="0" name=""/>
        <dsp:cNvSpPr/>
      </dsp:nvSpPr>
      <dsp:spPr>
        <a:xfrm>
          <a:off x="4252881" y="818"/>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ACC Board</a:t>
          </a:r>
        </a:p>
      </dsp:txBody>
      <dsp:txXfrm>
        <a:off x="4252881" y="818"/>
        <a:ext cx="1061023" cy="530511"/>
      </dsp:txXfrm>
    </dsp:sp>
    <dsp:sp modelId="{FB658840-2E43-4AEF-B587-03C661ACCBD4}">
      <dsp:nvSpPr>
        <dsp:cNvPr id="0" name=""/>
        <dsp:cNvSpPr/>
      </dsp:nvSpPr>
      <dsp:spPr>
        <a:xfrm>
          <a:off x="1479131" y="745762"/>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ACC CEO</a:t>
          </a:r>
        </a:p>
      </dsp:txBody>
      <dsp:txXfrm>
        <a:off x="1479131" y="745762"/>
        <a:ext cx="1061023" cy="530511"/>
      </dsp:txXfrm>
    </dsp:sp>
    <dsp:sp modelId="{AEA2D685-630D-4371-AE1E-82B55DF0D76E}">
      <dsp:nvSpPr>
        <dsp:cNvPr id="0" name=""/>
        <dsp:cNvSpPr/>
      </dsp:nvSpPr>
      <dsp:spPr>
        <a:xfrm>
          <a:off x="861255" y="1459354"/>
          <a:ext cx="2283875" cy="73360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Green Bank Chief of Staff, </a:t>
          </a:r>
        </a:p>
        <a:p>
          <a:pPr marL="0" lvl="0" indent="0" algn="ctr" defTabSz="533400">
            <a:lnSpc>
              <a:spcPct val="90000"/>
            </a:lnSpc>
            <a:spcBef>
              <a:spcPct val="0"/>
            </a:spcBef>
            <a:spcAft>
              <a:spcPct val="35000"/>
            </a:spcAft>
            <a:buNone/>
          </a:pPr>
          <a:r>
            <a:rPr lang="en-US" sz="1200" kern="1200" dirty="0"/>
            <a:t>Chief Risk Officer, Audit, Compliance</a:t>
          </a:r>
        </a:p>
      </dsp:txBody>
      <dsp:txXfrm>
        <a:off x="861255" y="1459354"/>
        <a:ext cx="2283875" cy="733607"/>
      </dsp:txXfrm>
    </dsp:sp>
    <dsp:sp modelId="{4AB8C68E-B686-4308-88C5-569810D42DFF}">
      <dsp:nvSpPr>
        <dsp:cNvPr id="0" name=""/>
        <dsp:cNvSpPr/>
      </dsp:nvSpPr>
      <dsp:spPr>
        <a:xfrm>
          <a:off x="5636424" y="754144"/>
          <a:ext cx="2196828" cy="4829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Green Bank Steering Committee</a:t>
          </a:r>
        </a:p>
      </dsp:txBody>
      <dsp:txXfrm>
        <a:off x="5636424" y="754144"/>
        <a:ext cx="2196828" cy="482951"/>
      </dsp:txXfrm>
    </dsp:sp>
    <dsp:sp modelId="{FA841125-0745-4F8C-829B-E7176D25393E}">
      <dsp:nvSpPr>
        <dsp:cNvPr id="0" name=""/>
        <dsp:cNvSpPr/>
      </dsp:nvSpPr>
      <dsp:spPr>
        <a:xfrm>
          <a:off x="5907134" y="1459911"/>
          <a:ext cx="1655409"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Green Bank CEO &amp; Management Team</a:t>
          </a:r>
        </a:p>
      </dsp:txBody>
      <dsp:txXfrm>
        <a:off x="5907134" y="1459911"/>
        <a:ext cx="1655409" cy="530511"/>
      </dsp:txXfrm>
    </dsp:sp>
    <dsp:sp modelId="{9CDCB553-4D5C-4AC2-9570-6C1A0AD6ACD7}">
      <dsp:nvSpPr>
        <dsp:cNvPr id="0" name=""/>
        <dsp:cNvSpPr/>
      </dsp:nvSpPr>
      <dsp:spPr>
        <a:xfrm>
          <a:off x="3692607" y="2239530"/>
          <a:ext cx="1569848" cy="54106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Pass-Thru Awards</a:t>
          </a:r>
        </a:p>
        <a:p>
          <a:pPr marL="0" lvl="0" indent="0" algn="ctr" defTabSz="533400">
            <a:lnSpc>
              <a:spcPct val="90000"/>
            </a:lnSpc>
            <a:spcBef>
              <a:spcPct val="0"/>
            </a:spcBef>
            <a:spcAft>
              <a:spcPct val="35000"/>
            </a:spcAft>
            <a:buNone/>
          </a:pPr>
          <a:r>
            <a:rPr lang="en-US" sz="1200" kern="1200" dirty="0"/>
            <a:t>Capital and TA</a:t>
          </a:r>
          <a:r>
            <a:rPr lang="en-US" sz="1000" kern="1200" dirty="0"/>
            <a:t> </a:t>
          </a:r>
        </a:p>
      </dsp:txBody>
      <dsp:txXfrm>
        <a:off x="3692607" y="2239530"/>
        <a:ext cx="1569848" cy="541063"/>
      </dsp:txXfrm>
    </dsp:sp>
    <dsp:sp modelId="{FD4157D2-E4CD-4ACC-9194-CFF54E5E11BD}">
      <dsp:nvSpPr>
        <dsp:cNvPr id="0" name=""/>
        <dsp:cNvSpPr/>
      </dsp:nvSpPr>
      <dsp:spPr>
        <a:xfrm>
          <a:off x="3077341" y="2973207"/>
          <a:ext cx="1776907" cy="98923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Network of Community Lenders</a:t>
          </a:r>
        </a:p>
      </dsp:txBody>
      <dsp:txXfrm>
        <a:off x="3077341" y="2973207"/>
        <a:ext cx="1776907" cy="989234"/>
      </dsp:txXfrm>
    </dsp:sp>
    <dsp:sp modelId="{72273BA9-55FA-40B4-B9E4-6164CF3F9A9A}">
      <dsp:nvSpPr>
        <dsp:cNvPr id="0" name=""/>
        <dsp:cNvSpPr/>
      </dsp:nvSpPr>
      <dsp:spPr>
        <a:xfrm>
          <a:off x="1844182" y="4134328"/>
          <a:ext cx="1061023" cy="81170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kern="1200" dirty="0"/>
            <a:t>Eligible Projects</a:t>
          </a:r>
        </a:p>
      </dsp:txBody>
      <dsp:txXfrm>
        <a:off x="1844182" y="4134328"/>
        <a:ext cx="1061023" cy="811704"/>
      </dsp:txXfrm>
    </dsp:sp>
    <dsp:sp modelId="{81F4C1E6-BD10-4226-9222-264E28F262E4}">
      <dsp:nvSpPr>
        <dsp:cNvPr id="0" name=""/>
        <dsp:cNvSpPr/>
      </dsp:nvSpPr>
      <dsp:spPr>
        <a:xfrm>
          <a:off x="6824007" y="2252676"/>
          <a:ext cx="2666055"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Technical Assistance Hubs</a:t>
          </a:r>
        </a:p>
        <a:p>
          <a:pPr marL="0" lvl="0" indent="0" algn="ctr" defTabSz="533400">
            <a:lnSpc>
              <a:spcPct val="90000"/>
            </a:lnSpc>
            <a:spcBef>
              <a:spcPct val="0"/>
            </a:spcBef>
            <a:spcAft>
              <a:spcPct val="35000"/>
            </a:spcAft>
            <a:buNone/>
          </a:pPr>
          <a:r>
            <a:rPr lang="en-US" sz="1200" kern="1200" dirty="0"/>
            <a:t>Leaders/Partners</a:t>
          </a:r>
        </a:p>
      </dsp:txBody>
      <dsp:txXfrm>
        <a:off x="6824007" y="2252676"/>
        <a:ext cx="2666055" cy="530511"/>
      </dsp:txXfrm>
    </dsp:sp>
    <dsp:sp modelId="{77B980B8-4C75-4C0C-9343-86A26040B4FA}">
      <dsp:nvSpPr>
        <dsp:cNvPr id="0" name=""/>
        <dsp:cNvSpPr/>
      </dsp:nvSpPr>
      <dsp:spPr>
        <a:xfrm>
          <a:off x="6724769" y="3031155"/>
          <a:ext cx="1061023" cy="74313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Energy Production &amp; Storage</a:t>
          </a:r>
        </a:p>
      </dsp:txBody>
      <dsp:txXfrm>
        <a:off x="6724769" y="3031155"/>
        <a:ext cx="1061023" cy="743135"/>
      </dsp:txXfrm>
    </dsp:sp>
    <dsp:sp modelId="{FF6BC2A9-35CF-4A5A-8CB3-7187E51CDB97}">
      <dsp:nvSpPr>
        <dsp:cNvPr id="0" name=""/>
        <dsp:cNvSpPr/>
      </dsp:nvSpPr>
      <dsp:spPr>
        <a:xfrm>
          <a:off x="8517629" y="2999313"/>
          <a:ext cx="1054795" cy="802685"/>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Net Zero Emissions Buildings &amp; Housing</a:t>
          </a:r>
        </a:p>
      </dsp:txBody>
      <dsp:txXfrm>
        <a:off x="8517629" y="2999313"/>
        <a:ext cx="1054795" cy="802685"/>
      </dsp:txXfrm>
    </dsp:sp>
    <dsp:sp modelId="{4B1CA152-2604-45E4-A4F8-A95C59D84A83}">
      <dsp:nvSpPr>
        <dsp:cNvPr id="0" name=""/>
        <dsp:cNvSpPr/>
      </dsp:nvSpPr>
      <dsp:spPr>
        <a:xfrm>
          <a:off x="6734817" y="3994920"/>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Zero Emissions Transportation</a:t>
          </a:r>
        </a:p>
      </dsp:txBody>
      <dsp:txXfrm>
        <a:off x="6734817" y="3994920"/>
        <a:ext cx="1061023" cy="530511"/>
      </dsp:txXfrm>
    </dsp:sp>
    <dsp:sp modelId="{E4BA014B-B220-4DB2-B871-43C6ED72026D}">
      <dsp:nvSpPr>
        <dsp:cNvPr id="0" name=""/>
        <dsp:cNvSpPr/>
      </dsp:nvSpPr>
      <dsp:spPr>
        <a:xfrm>
          <a:off x="8556086" y="3994920"/>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Financing  Strategies</a:t>
          </a:r>
        </a:p>
      </dsp:txBody>
      <dsp:txXfrm>
        <a:off x="8556086" y="3994920"/>
        <a:ext cx="1061023" cy="530511"/>
      </dsp:txXfrm>
    </dsp:sp>
    <dsp:sp modelId="{390F004E-099E-49F9-B690-B5FFD1F00990}">
      <dsp:nvSpPr>
        <dsp:cNvPr id="0" name=""/>
        <dsp:cNvSpPr/>
      </dsp:nvSpPr>
      <dsp:spPr>
        <a:xfrm>
          <a:off x="6761109" y="4746211"/>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Community Engagement</a:t>
          </a:r>
        </a:p>
      </dsp:txBody>
      <dsp:txXfrm>
        <a:off x="6761109" y="4746211"/>
        <a:ext cx="1061023" cy="530511"/>
      </dsp:txXfrm>
    </dsp:sp>
    <dsp:sp modelId="{439CD228-CCFB-4305-84B7-9BDFA73A592C}">
      <dsp:nvSpPr>
        <dsp:cNvPr id="0" name=""/>
        <dsp:cNvSpPr/>
      </dsp:nvSpPr>
      <dsp:spPr>
        <a:xfrm>
          <a:off x="8556086" y="4746211"/>
          <a:ext cx="1061023" cy="53051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Workforce Development</a:t>
          </a:r>
        </a:p>
      </dsp:txBody>
      <dsp:txXfrm>
        <a:off x="8556086" y="4746211"/>
        <a:ext cx="1061023" cy="53051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90" name="Google Shape;190;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7: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96" name="Google Shape;196;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6: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83" name="Google Shape;183;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71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8: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02" name="Google Shape;202;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9: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9" name="Google Shape;229;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800100" lvl="1" indent="-228600" algn="l" rtl="0">
              <a:lnSpc>
                <a:spcPct val="107000"/>
              </a:lnSpc>
              <a:spcBef>
                <a:spcPts val="0"/>
              </a:spcBef>
              <a:spcAft>
                <a:spcPts val="0"/>
              </a:spcAft>
              <a:buSzPts val="1400"/>
              <a:buFont typeface="Arial"/>
              <a:buChar char="•"/>
            </a:pPr>
            <a:r>
              <a:rPr lang="en-US" sz="1900" b="1">
                <a:solidFill>
                  <a:srgbClr val="000000"/>
                </a:solidFill>
                <a:latin typeface="Noto Sans Symbols"/>
                <a:ea typeface="Noto Sans Symbols"/>
                <a:cs typeface="Noto Sans Symbols"/>
                <a:sym typeface="Noto Sans Symbols"/>
              </a:rPr>
              <a:t>Greenhouse gas emissions/Other Air Pollutants reduced or avoided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E.g., CO</a:t>
            </a:r>
            <a:r>
              <a:rPr lang="en-US" sz="1300" baseline="30000">
                <a:solidFill>
                  <a:srgbClr val="000000"/>
                </a:solidFill>
                <a:latin typeface="Noto Sans Symbols"/>
                <a:ea typeface="Noto Sans Symbols"/>
                <a:cs typeface="Noto Sans Symbols"/>
                <a:sym typeface="Noto Sans Symbols"/>
              </a:rPr>
              <a:t>2</a:t>
            </a:r>
            <a:r>
              <a:rPr lang="en-US" sz="1300">
                <a:solidFill>
                  <a:srgbClr val="000000"/>
                </a:solidFill>
                <a:latin typeface="Noto Sans Symbols"/>
                <a:ea typeface="Noto Sans Symbols"/>
                <a:cs typeface="Noto Sans Symbols"/>
                <a:sym typeface="Noto Sans Symbols"/>
              </a:rPr>
              <a:t> emissions avoided; kwh energy savings</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Tools being developed and TA offered</a:t>
            </a:r>
            <a:endParaRPr/>
          </a:p>
          <a:p>
            <a:pPr marL="800100" lvl="1" indent="-228600" algn="l" rtl="0">
              <a:lnSpc>
                <a:spcPct val="107000"/>
              </a:lnSpc>
              <a:spcBef>
                <a:spcPts val="0"/>
              </a:spcBef>
              <a:spcAft>
                <a:spcPts val="0"/>
              </a:spcAft>
              <a:buSzPts val="1400"/>
              <a:buFont typeface="Arial"/>
              <a:buChar char="•"/>
            </a:pPr>
            <a:r>
              <a:rPr lang="en-US" sz="1900" b="1">
                <a:solidFill>
                  <a:srgbClr val="000000"/>
                </a:solidFill>
                <a:latin typeface="Noto Sans Symbols"/>
                <a:ea typeface="Noto Sans Symbols"/>
                <a:cs typeface="Noto Sans Symbols"/>
                <a:sym typeface="Noto Sans Symbols"/>
              </a:rPr>
              <a:t>Additional Benefits to LIDAC Communities</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Seven categories – climate change, clean energy, transportation, housing, training &amp; workforce, legacy pollution, clean water</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Tools being developed and TA offered</a:t>
            </a:r>
            <a:endParaRPr/>
          </a:p>
          <a:p>
            <a:pPr marL="800100" lvl="1" indent="-228600" algn="l" rtl="0">
              <a:lnSpc>
                <a:spcPct val="107000"/>
              </a:lnSpc>
              <a:spcBef>
                <a:spcPts val="0"/>
              </a:spcBef>
              <a:spcAft>
                <a:spcPts val="0"/>
              </a:spcAft>
              <a:buSzPts val="1400"/>
              <a:buFont typeface="Arial"/>
              <a:buChar char="•"/>
            </a:pPr>
            <a:r>
              <a:rPr lang="en-US" sz="1900" b="1">
                <a:solidFill>
                  <a:srgbClr val="000000"/>
                </a:solidFill>
                <a:latin typeface="Noto Sans Symbols"/>
                <a:ea typeface="Noto Sans Symbols"/>
                <a:cs typeface="Noto Sans Symbols"/>
                <a:sym typeface="Noto Sans Symbols"/>
              </a:rPr>
              <a:t>Priority Projects</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Distributed energy generation and storage</a:t>
            </a:r>
            <a:endParaRPr/>
          </a:p>
          <a:p>
            <a:pPr marL="1714500" lvl="3" indent="-228600" algn="l" rtl="0">
              <a:lnSpc>
                <a:spcPct val="107000"/>
              </a:lnSpc>
              <a:spcBef>
                <a:spcPts val="0"/>
              </a:spcBef>
              <a:spcAft>
                <a:spcPts val="0"/>
              </a:spcAft>
              <a:buSzPts val="1400"/>
              <a:buFont typeface="Arial"/>
              <a:buChar char="•"/>
            </a:pPr>
            <a:r>
              <a:rPr lang="en-US" sz="1100">
                <a:solidFill>
                  <a:srgbClr val="000000"/>
                </a:solidFill>
                <a:latin typeface="Noto Sans Symbols"/>
                <a:ea typeface="Noto Sans Symbols"/>
                <a:cs typeface="Noto Sans Symbols"/>
                <a:sym typeface="Noto Sans Symbols"/>
              </a:rPr>
              <a:t>MWH financed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Net-zero emissions buildings</a:t>
            </a:r>
            <a:endParaRPr/>
          </a:p>
          <a:p>
            <a:pPr marL="1714500" lvl="3" indent="-228600" algn="l" rtl="0">
              <a:lnSpc>
                <a:spcPct val="107000"/>
              </a:lnSpc>
              <a:spcBef>
                <a:spcPts val="0"/>
              </a:spcBef>
              <a:spcAft>
                <a:spcPts val="0"/>
              </a:spcAft>
              <a:buSzPts val="1400"/>
              <a:buFont typeface="Arial"/>
              <a:buChar char="•"/>
            </a:pPr>
            <a:r>
              <a:rPr lang="en-US" sz="1100">
                <a:solidFill>
                  <a:srgbClr val="000000"/>
                </a:solidFill>
                <a:latin typeface="Noto Sans Symbols"/>
                <a:ea typeface="Noto Sans Symbols"/>
                <a:cs typeface="Noto Sans Symbols"/>
                <a:sym typeface="Noto Sans Symbols"/>
              </a:rPr>
              <a:t>Residential housing developed/renovated</a:t>
            </a:r>
            <a:endParaRPr/>
          </a:p>
          <a:p>
            <a:pPr marL="1714500" lvl="3" indent="-228600" algn="l" rtl="0">
              <a:lnSpc>
                <a:spcPct val="107000"/>
              </a:lnSpc>
              <a:spcBef>
                <a:spcPts val="0"/>
              </a:spcBef>
              <a:spcAft>
                <a:spcPts val="0"/>
              </a:spcAft>
              <a:buSzPts val="1400"/>
              <a:buFont typeface="Arial"/>
              <a:buChar char="•"/>
            </a:pPr>
            <a:r>
              <a:rPr lang="en-US" sz="1100">
                <a:solidFill>
                  <a:srgbClr val="000000"/>
                </a:solidFill>
                <a:latin typeface="Noto Sans Symbols"/>
                <a:ea typeface="Noto Sans Symbols"/>
                <a:cs typeface="Noto Sans Symbols"/>
                <a:sym typeface="Noto Sans Symbols"/>
              </a:rPr>
              <a:t>Community Facility or Commercial Buildings developed/renovated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Zero-emissions transportation</a:t>
            </a:r>
            <a:endParaRPr/>
          </a:p>
          <a:p>
            <a:pPr marL="1714500" lvl="3" indent="-228600" algn="l" rtl="0">
              <a:lnSpc>
                <a:spcPct val="107000"/>
              </a:lnSpc>
              <a:spcBef>
                <a:spcPts val="0"/>
              </a:spcBef>
              <a:spcAft>
                <a:spcPts val="0"/>
              </a:spcAft>
              <a:buSzPts val="1400"/>
              <a:buFont typeface="Arial"/>
              <a:buChar char="•"/>
            </a:pPr>
            <a:r>
              <a:rPr lang="en-US" sz="1100">
                <a:solidFill>
                  <a:srgbClr val="000000"/>
                </a:solidFill>
                <a:latin typeface="Noto Sans Symbols"/>
                <a:ea typeface="Noto Sans Symbols"/>
                <a:cs typeface="Noto Sans Symbols"/>
                <a:sym typeface="Noto Sans Symbols"/>
              </a:rPr>
              <a:t>Vehicles financed</a:t>
            </a:r>
            <a:endParaRPr/>
          </a:p>
          <a:p>
            <a:pPr marL="1714500" lvl="3" indent="-228600" algn="l" rtl="0">
              <a:lnSpc>
                <a:spcPct val="107000"/>
              </a:lnSpc>
              <a:spcBef>
                <a:spcPts val="0"/>
              </a:spcBef>
              <a:spcAft>
                <a:spcPts val="0"/>
              </a:spcAft>
              <a:buSzPts val="1400"/>
              <a:buFont typeface="Arial"/>
              <a:buChar char="•"/>
            </a:pPr>
            <a:r>
              <a:rPr lang="en-US" sz="1100">
                <a:solidFill>
                  <a:srgbClr val="000000"/>
                </a:solidFill>
                <a:latin typeface="Noto Sans Symbols"/>
                <a:ea typeface="Noto Sans Symbols"/>
                <a:cs typeface="Noto Sans Symbols"/>
                <a:sym typeface="Noto Sans Symbols"/>
              </a:rPr>
              <a:t>Charging infrastructure financed</a:t>
            </a:r>
            <a:endParaRPr/>
          </a:p>
          <a:p>
            <a:pPr marL="800100" lvl="1" indent="-228600" algn="l" rtl="0">
              <a:lnSpc>
                <a:spcPct val="107000"/>
              </a:lnSpc>
              <a:spcBef>
                <a:spcPts val="0"/>
              </a:spcBef>
              <a:spcAft>
                <a:spcPts val="0"/>
              </a:spcAft>
              <a:buSzPts val="1400"/>
              <a:buFont typeface="Arial"/>
              <a:buChar char="•"/>
            </a:pPr>
            <a:r>
              <a:rPr lang="en-US" sz="1900" b="1">
                <a:solidFill>
                  <a:srgbClr val="000000"/>
                </a:solidFill>
                <a:latin typeface="Noto Sans Symbols"/>
                <a:ea typeface="Noto Sans Symbols"/>
                <a:cs typeface="Noto Sans Symbols"/>
                <a:sym typeface="Noto Sans Symbols"/>
              </a:rPr>
              <a:t>Low and disadvantaged community engagement and served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Coal, Energy, and Underserved Rural Communities served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LIDAC communities engaged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Jobs created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People trained</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BIPOC businesses supported</a:t>
            </a:r>
            <a:endParaRPr/>
          </a:p>
          <a:p>
            <a:pPr marL="800100" lvl="1" indent="-228600" algn="l" rtl="0">
              <a:lnSpc>
                <a:spcPct val="107000"/>
              </a:lnSpc>
              <a:spcBef>
                <a:spcPts val="0"/>
              </a:spcBef>
              <a:spcAft>
                <a:spcPts val="0"/>
              </a:spcAft>
              <a:buSzPts val="1400"/>
              <a:buFont typeface="Arial"/>
              <a:buChar char="•"/>
            </a:pPr>
            <a:r>
              <a:rPr lang="en-US" sz="1900" b="1">
                <a:solidFill>
                  <a:srgbClr val="000000"/>
                </a:solidFill>
                <a:latin typeface="Noto Sans Symbols"/>
                <a:ea typeface="Noto Sans Symbols"/>
                <a:cs typeface="Noto Sans Symbols"/>
                <a:sym typeface="Noto Sans Symbols"/>
              </a:rPr>
              <a:t>Market transformation</a:t>
            </a:r>
            <a:endParaRPr/>
          </a:p>
          <a:p>
            <a:pPr marL="1257300" lvl="2" indent="-228600" algn="l" rtl="0">
              <a:lnSpc>
                <a:spcPct val="107000"/>
              </a:lnSpc>
              <a:spcBef>
                <a:spcPts val="0"/>
              </a:spcBef>
              <a:spcAft>
                <a:spcPts val="0"/>
              </a:spcAft>
              <a:buSzPts val="1400"/>
              <a:buFont typeface="Arial"/>
              <a:buChar char="•"/>
            </a:pPr>
            <a:r>
              <a:rPr lang="en-US" sz="1300">
                <a:solidFill>
                  <a:srgbClr val="000000"/>
                </a:solidFill>
                <a:latin typeface="Noto Sans Symbols"/>
                <a:ea typeface="Noto Sans Symbols"/>
                <a:cs typeface="Noto Sans Symbols"/>
                <a:sym typeface="Noto Sans Symbols"/>
              </a:rPr>
              <a:t>Public and Private capital leveraged</a:t>
            </a:r>
            <a:endParaRPr sz="1300">
              <a:solidFill>
                <a:srgbClr val="000000"/>
              </a:solidFill>
              <a:latin typeface="Noto Sans Symbols"/>
              <a:ea typeface="Noto Sans Symbols"/>
              <a:cs typeface="Noto Sans Symbols"/>
              <a:sym typeface="Noto Sans Symbols"/>
            </a:endParaRPr>
          </a:p>
          <a:p>
            <a:pPr marL="0" lvl="0" indent="0" algn="l" rtl="0">
              <a:lnSpc>
                <a:spcPct val="100000"/>
              </a:lnSpc>
              <a:spcBef>
                <a:spcPts val="0"/>
              </a:spcBef>
              <a:spcAft>
                <a:spcPts val="0"/>
              </a:spcAft>
              <a:buSzPts val="1400"/>
              <a:buNone/>
            </a:pPr>
            <a:endParaRPr/>
          </a:p>
        </p:txBody>
      </p:sp>
      <p:sp>
        <p:nvSpPr>
          <p:cNvPr id="236" name="Google Shape;236;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98" name="Google Shape;9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46423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a:extLst>
            <a:ext uri="{FF2B5EF4-FFF2-40B4-BE49-F238E27FC236}">
              <a16:creationId xmlns:a16="http://schemas.microsoft.com/office/drawing/2014/main" id="{CF569A59-6170-02BD-7F2D-E6702C709F5D}"/>
            </a:ext>
          </a:extLst>
        </p:cNvPr>
        <p:cNvGrpSpPr/>
        <p:nvPr/>
      </p:nvGrpSpPr>
      <p:grpSpPr>
        <a:xfrm>
          <a:off x="0" y="0"/>
          <a:ext cx="0" cy="0"/>
          <a:chOff x="0" y="0"/>
          <a:chExt cx="0" cy="0"/>
        </a:xfrm>
      </p:grpSpPr>
      <p:sp>
        <p:nvSpPr>
          <p:cNvPr id="63" name="Google Shape;63;p1:notes">
            <a:extLst>
              <a:ext uri="{FF2B5EF4-FFF2-40B4-BE49-F238E27FC236}">
                <a16:creationId xmlns:a16="http://schemas.microsoft.com/office/drawing/2014/main" id="{85CFC313-17E0-1276-8851-41E5CECC7312}"/>
              </a:ext>
            </a:extLst>
          </p:cNvPr>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64" name="Google Shape;64;p1:notes">
            <a:extLst>
              <a:ext uri="{FF2B5EF4-FFF2-40B4-BE49-F238E27FC236}">
                <a16:creationId xmlns:a16="http://schemas.microsoft.com/office/drawing/2014/main" id="{AB46BED3-3921-076B-7A7D-28A8DC0BF004}"/>
              </a:ext>
            </a:extLst>
          </p:cNvPr>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9331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0: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spcBef>
                <a:spcPts val="0"/>
              </a:spcBef>
              <a:spcAft>
                <a:spcPts val="0"/>
              </a:spcAft>
              <a:buNone/>
            </a:pPr>
            <a:endParaRPr/>
          </a:p>
        </p:txBody>
      </p:sp>
      <p:sp>
        <p:nvSpPr>
          <p:cNvPr id="136" name="Google Shape;136;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494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21:notes"/>
          <p:cNvSpPr txBox="1">
            <a:spLocks noGrp="1"/>
          </p:cNvSpPr>
          <p:nvPr>
            <p:ph type="body" idx="1"/>
          </p:nvPr>
        </p:nvSpPr>
        <p:spPr>
          <a:xfrm>
            <a:off x="701040" y="4473892"/>
            <a:ext cx="5608320" cy="3660458"/>
          </a:xfrm>
          <a:prstGeom prst="rect">
            <a:avLst/>
          </a:prstGeom>
          <a:noFill/>
          <a:ln>
            <a:noFill/>
          </a:ln>
        </p:spPr>
        <p:txBody>
          <a:bodyPr spcFirstLastPara="1" wrap="square" lIns="93150" tIns="46550" rIns="93150" bIns="46550" anchor="t" anchorCtr="0">
            <a:noAutofit/>
          </a:bodyPr>
          <a:lstStyle/>
          <a:p>
            <a:pPr marL="0" lvl="0" indent="0" algn="l" rtl="0">
              <a:lnSpc>
                <a:spcPct val="100000"/>
              </a:lnSpc>
              <a:spcBef>
                <a:spcPts val="0"/>
              </a:spcBef>
              <a:spcAft>
                <a:spcPts val="0"/>
              </a:spcAft>
              <a:buSzPts val="1400"/>
              <a:buNone/>
            </a:pPr>
            <a:endParaRPr/>
          </a:p>
        </p:txBody>
      </p:sp>
      <p:sp>
        <p:nvSpPr>
          <p:cNvPr id="79" name="Google Shape;79;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94" name="Google Shape;94;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03" name="Google Shape;103;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24: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1" name="Google Shape;171;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5:notes"/>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77" name="Google Shape;177;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13" descr="Appalachian Community Capital Logo"/>
          <p:cNvPicPr preferRelativeResize="0"/>
          <p:nvPr/>
        </p:nvPicPr>
        <p:blipFill rotWithShape="1">
          <a:blip r:embed="rId2">
            <a:alphaModFix/>
          </a:blip>
          <a:srcRect/>
          <a:stretch/>
        </p:blipFill>
        <p:spPr>
          <a:xfrm>
            <a:off x="10639425" y="5683250"/>
            <a:ext cx="1552575" cy="809625"/>
          </a:xfrm>
          <a:prstGeom prst="rect">
            <a:avLst/>
          </a:prstGeom>
          <a:noFill/>
          <a:ln>
            <a:noFill/>
          </a:ln>
        </p:spPr>
      </p:pic>
    </p:spTree>
    <p:extLst>
      <p:ext uri="{BB962C8B-B14F-4D97-AF65-F5344CB8AC3E}">
        <p14:creationId xmlns:p14="http://schemas.microsoft.com/office/powerpoint/2010/main" val="78149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0"/>
        <p:cNvGrpSpPr/>
        <p:nvPr/>
      </p:nvGrpSpPr>
      <p:grpSpPr>
        <a:xfrm>
          <a:off x="0" y="0"/>
          <a:ext cx="0" cy="0"/>
          <a:chOff x="0" y="0"/>
          <a:chExt cx="0" cy="0"/>
        </a:xfrm>
      </p:grpSpPr>
      <p:sp>
        <p:nvSpPr>
          <p:cNvPr id="31" name="Google Shape;31;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83740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7"/>
        <p:cNvGrpSpPr/>
        <p:nvPr/>
      </p:nvGrpSpPr>
      <p:grpSpPr>
        <a:xfrm>
          <a:off x="0" y="0"/>
          <a:ext cx="0" cy="0"/>
          <a:chOff x="0" y="0"/>
          <a:chExt cx="0" cy="0"/>
        </a:xfrm>
      </p:grpSpPr>
      <p:sp>
        <p:nvSpPr>
          <p:cNvPr id="38" name="Google Shape;38;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1" name="Google Shape;4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2" name="Google Shape;4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09196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6"/>
          <p:cNvSpPr>
            <a:spLocks noGrp="1"/>
          </p:cNvSpPr>
          <p:nvPr>
            <p:ph type="pic" idx="2"/>
          </p:nvPr>
        </p:nvSpPr>
        <p:spPr>
          <a:xfrm>
            <a:off x="5183188" y="987425"/>
            <a:ext cx="6172200" cy="4873625"/>
          </a:xfrm>
          <a:prstGeom prst="rect">
            <a:avLst/>
          </a:prstGeom>
          <a:noFill/>
          <a:ln>
            <a:noFill/>
          </a:ln>
        </p:spPr>
      </p:sp>
      <p:sp>
        <p:nvSpPr>
          <p:cNvPr id="46" name="Google Shape;46;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7" name="Google Shape;4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9" name="Google Shape;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1716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50"/>
        <p:cNvGrpSpPr/>
        <p:nvPr/>
      </p:nvGrpSpPr>
      <p:grpSpPr>
        <a:xfrm>
          <a:off x="0" y="0"/>
          <a:ext cx="0" cy="0"/>
          <a:chOff x="0" y="0"/>
          <a:chExt cx="0" cy="0"/>
        </a:xfrm>
      </p:grpSpPr>
      <p:sp>
        <p:nvSpPr>
          <p:cNvPr id="51" name="Google Shape;51;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4" name="Google Shape;5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5" name="Google Shape;5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22841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56"/>
        <p:cNvGrpSpPr/>
        <p:nvPr/>
      </p:nvGrpSpPr>
      <p:grpSpPr>
        <a:xfrm>
          <a:off x="0" y="0"/>
          <a:ext cx="0" cy="0"/>
          <a:chOff x="0" y="0"/>
          <a:chExt cx="0" cy="0"/>
        </a:xfrm>
      </p:grpSpPr>
      <p:sp>
        <p:nvSpPr>
          <p:cNvPr id="57" name="Google Shape;57;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1" name="Google Shape;6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297931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2"/>
        <p:cNvGrpSpPr/>
        <p:nvPr/>
      </p:nvGrpSpPr>
      <p:grpSpPr>
        <a:xfrm>
          <a:off x="0" y="0"/>
          <a:ext cx="0" cy="0"/>
          <a:chOff x="0" y="0"/>
          <a:chExt cx="0" cy="0"/>
        </a:xfrm>
      </p:grpSpPr>
    </p:spTree>
    <p:extLst>
      <p:ext uri="{BB962C8B-B14F-4D97-AF65-F5344CB8AC3E}">
        <p14:creationId xmlns:p14="http://schemas.microsoft.com/office/powerpoint/2010/main" val="1478298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7" name="Google Shape;2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28" name="Google Shape;2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69;p1" descr="Appalachian Community Capital Logo">
            <a:extLst>
              <a:ext uri="{FF2B5EF4-FFF2-40B4-BE49-F238E27FC236}">
                <a16:creationId xmlns:a16="http://schemas.microsoft.com/office/drawing/2014/main" id="{ACE3726C-F403-E637-B458-4D0D0A00BBC3}"/>
              </a:ext>
            </a:extLst>
          </p:cNvPr>
          <p:cNvPicPr preferRelativeResize="0"/>
          <p:nvPr userDrawn="1"/>
        </p:nvPicPr>
        <p:blipFill rotWithShape="1">
          <a:blip r:embed="rId2">
            <a:alphaModFix/>
          </a:blip>
          <a:srcRect/>
          <a:stretch/>
        </p:blipFill>
        <p:spPr>
          <a:xfrm>
            <a:off x="10639425" y="5683250"/>
            <a:ext cx="1552575" cy="8096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sp>
        <p:nvSpPr>
          <p:cNvPr id="30" name="Google Shape;30;p1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3" name="Google Shape;33;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34" name="Google Shape;3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5"/>
        <p:cNvGrpSpPr/>
        <p:nvPr/>
      </p:nvGrpSpPr>
      <p:grpSpPr>
        <a:xfrm>
          <a:off x="0" y="0"/>
          <a:ext cx="0" cy="0"/>
          <a:chOff x="0" y="0"/>
          <a:chExt cx="0" cy="0"/>
        </a:xfrm>
      </p:grpSpPr>
      <p:sp>
        <p:nvSpPr>
          <p:cNvPr id="36" name="Google Shape;3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0" name="Google Shape;40;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1" name="Google Shape;41;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Google Shape;43;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3"/>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6"/>
          <p:cNvSpPr>
            <a:spLocks noGrp="1"/>
          </p:cNvSpPr>
          <p:nvPr>
            <p:ph type="pic" idx="2"/>
          </p:nvPr>
        </p:nvSpPr>
        <p:spPr>
          <a:xfrm>
            <a:off x="5183188" y="987425"/>
            <a:ext cx="6172200" cy="4873625"/>
          </a:xfrm>
          <a:prstGeom prst="rect">
            <a:avLst/>
          </a:prstGeom>
          <a:noFill/>
          <a:ln>
            <a:noFill/>
          </a:ln>
        </p:spPr>
      </p:sp>
      <p:sp>
        <p:nvSpPr>
          <p:cNvPr id="45" name="Google Shape;45;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6" name="Google Shape;4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7" name="Google Shape;4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48" name="Google Shape;4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9"/>
        <p:cNvGrpSpPr/>
        <p:nvPr/>
      </p:nvGrpSpPr>
      <p:grpSpPr>
        <a:xfrm>
          <a:off x="0" y="0"/>
          <a:ext cx="0" cy="0"/>
          <a:chOff x="0" y="0"/>
          <a:chExt cx="0" cy="0"/>
        </a:xfrm>
      </p:grpSpPr>
      <p:sp>
        <p:nvSpPr>
          <p:cNvPr id="50" name="Google Shape;5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3" name="Google Shape;5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4" name="Google Shape;5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59" name="Google Shape;5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a:endParaRPr/>
          </a:p>
        </p:txBody>
      </p:sp>
      <p:sp>
        <p:nvSpPr>
          <p:cNvPr id="60" name="Google Shape;6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61"/>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3"/>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1" name="Google Shape;21;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2" name="Google Shape;22;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48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3"/>
              </a:buClr>
              <a:buSzPts val="4400"/>
              <a:buFont typeface="Calibri"/>
              <a:buNone/>
              <a:defRPr sz="44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1"/>
          <p:cNvSpPr/>
          <p:nvPr/>
        </p:nvSpPr>
        <p:spPr>
          <a:xfrm>
            <a:off x="0" y="6633388"/>
            <a:ext cx="12192000" cy="267474"/>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1"/>
          <p:cNvSpPr/>
          <p:nvPr/>
        </p:nvSpPr>
        <p:spPr>
          <a:xfrm>
            <a:off x="0" y="6596593"/>
            <a:ext cx="12192000" cy="45719"/>
          </a:xfrm>
          <a:prstGeom prst="rect">
            <a:avLst/>
          </a:prstGeom>
          <a:solidFill>
            <a:srgbClr val="F9B266"/>
          </a:solidFill>
          <a:ln w="12700" cap="flat" cmpd="sng">
            <a:solidFill>
              <a:srgbClr val="F9B2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3"/>
              </a:buClr>
              <a:buSzPts val="4400"/>
              <a:buFont typeface="Calibri"/>
              <a:buNone/>
              <a:defRPr sz="4400" b="1" i="0" u="none" strike="noStrike" cap="none">
                <a:solidFill>
                  <a:schemeClr val="accent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1"/>
          <p:cNvSpPr/>
          <p:nvPr/>
        </p:nvSpPr>
        <p:spPr>
          <a:xfrm>
            <a:off x="0" y="6633388"/>
            <a:ext cx="12192000" cy="267474"/>
          </a:xfrm>
          <a:prstGeom prst="rect">
            <a:avLst/>
          </a:prstGeom>
          <a:solidFill>
            <a:schemeClr val="accent2"/>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 name="Google Shape;16;p11"/>
          <p:cNvSpPr/>
          <p:nvPr/>
        </p:nvSpPr>
        <p:spPr>
          <a:xfrm>
            <a:off x="0" y="6596593"/>
            <a:ext cx="12192000" cy="45719"/>
          </a:xfrm>
          <a:prstGeom prst="rect">
            <a:avLst/>
          </a:prstGeom>
          <a:solidFill>
            <a:srgbClr val="F9B266"/>
          </a:solidFill>
          <a:ln w="12700" cap="flat" cmpd="sng">
            <a:solidFill>
              <a:srgbClr val="F9B2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814807930"/>
      </p:ext>
    </p:extLst>
  </p:cSld>
  <p:clrMap bg1="lt1" tx1="dk1" bg2="dk2"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screeningtool.geoplatform.gov/en#5.1/38.57/-85.35"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epa.gov/ejscreen"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ppalachiancommunitycapitalcdfi.org/oa-program/green-bank-for-appalachia-energy-communities-and-underserved-rural-america/"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mailto:greenbank@acc1.op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1181098" y="3089563"/>
            <a:ext cx="9829798" cy="1824968"/>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3"/>
              </a:buClr>
              <a:buSzPct val="111111"/>
              <a:buFont typeface="Calibri"/>
              <a:buNone/>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Green Bank for</a:t>
            </a:r>
            <a:r>
              <a:rPr lang="en-US" b="1" dirty="0">
                <a:solidFill>
                  <a:schemeClr val="accent3"/>
                </a:solidFill>
                <a:latin typeface="Calibri"/>
                <a:ea typeface="Calibri"/>
                <a:cs typeface="Calibri"/>
                <a:sym typeface="Calibri"/>
              </a:rPr>
              <a:t> Appalachia, </a:t>
            </a:r>
            <a:br>
              <a:rPr lang="en-US" b="1" dirty="0">
                <a:solidFill>
                  <a:schemeClr val="accent3"/>
                </a:solidFill>
                <a:latin typeface="Calibri"/>
                <a:ea typeface="Calibri"/>
                <a:cs typeface="Calibri"/>
                <a:sym typeface="Calibri"/>
              </a:rPr>
            </a:br>
            <a:r>
              <a:rPr lang="en-US" b="1" dirty="0">
                <a:solidFill>
                  <a:schemeClr val="accent3"/>
                </a:solidFill>
                <a:latin typeface="Calibri"/>
                <a:ea typeface="Calibri"/>
                <a:cs typeface="Calibri"/>
                <a:sym typeface="Calibri"/>
              </a:rPr>
              <a:t>Energy Communities, </a:t>
            </a:r>
            <a:br>
              <a:rPr lang="en-US" b="1" dirty="0">
                <a:solidFill>
                  <a:schemeClr val="accent3"/>
                </a:solidFill>
                <a:latin typeface="Calibri"/>
                <a:ea typeface="Calibri"/>
                <a:cs typeface="Calibri"/>
                <a:sym typeface="Calibri"/>
              </a:rPr>
            </a:br>
            <a:r>
              <a:rPr lang="en-US" b="1" dirty="0">
                <a:solidFill>
                  <a:schemeClr val="accent3"/>
                </a:solidFill>
                <a:latin typeface="Calibri"/>
                <a:ea typeface="Calibri"/>
                <a:cs typeface="Calibri"/>
                <a:sym typeface="Calibri"/>
              </a:rPr>
              <a:t>and Underserved Rural America</a:t>
            </a:r>
            <a:br>
              <a:rPr lang="en-US" b="1" dirty="0">
                <a:solidFill>
                  <a:schemeClr val="accent3"/>
                </a:solidFill>
                <a:latin typeface="Calibri"/>
                <a:ea typeface="Calibri"/>
                <a:cs typeface="Calibri"/>
                <a:sym typeface="Calibri"/>
              </a:rPr>
            </a:br>
            <a:br>
              <a:rPr lang="en-US" sz="3300" b="1" dirty="0">
                <a:solidFill>
                  <a:schemeClr val="accent3"/>
                </a:solidFill>
                <a:latin typeface="Calibri"/>
                <a:ea typeface="Calibri"/>
                <a:cs typeface="Calibri"/>
                <a:sym typeface="Calibri"/>
              </a:rPr>
            </a:br>
            <a:br>
              <a:rPr lang="en-US" b="1" dirty="0">
                <a:solidFill>
                  <a:schemeClr val="accent3"/>
                </a:solidFill>
                <a:latin typeface="Calibri"/>
                <a:ea typeface="Calibri"/>
                <a:cs typeface="Calibri"/>
                <a:sym typeface="Calibri"/>
              </a:rPr>
            </a:br>
            <a:endParaRPr dirty="0"/>
          </a:p>
        </p:txBody>
      </p:sp>
      <p:sp>
        <p:nvSpPr>
          <p:cNvPr id="67" name="Google Shape;67;p1"/>
          <p:cNvSpPr txBox="1">
            <a:spLocks noGrp="1"/>
          </p:cNvSpPr>
          <p:nvPr>
            <p:ph type="subTitle" idx="1"/>
          </p:nvPr>
        </p:nvSpPr>
        <p:spPr>
          <a:xfrm>
            <a:off x="967836" y="4914531"/>
            <a:ext cx="10256323" cy="76291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7F7F7F"/>
              </a:buClr>
              <a:buSzPts val="2400"/>
              <a:buNone/>
            </a:pPr>
            <a:r>
              <a:rPr lang="en-US" sz="3000" i="1" dirty="0">
                <a:solidFill>
                  <a:schemeClr val="accent4"/>
                </a:solidFill>
              </a:rPr>
              <a:t>Growing the next generation energy economy in Rural America</a:t>
            </a:r>
          </a:p>
          <a:p>
            <a:pPr marL="0" lvl="0" indent="0" algn="ctr" rtl="0">
              <a:lnSpc>
                <a:spcPct val="90000"/>
              </a:lnSpc>
              <a:spcBef>
                <a:spcPts val="0"/>
              </a:spcBef>
              <a:spcAft>
                <a:spcPts val="0"/>
              </a:spcAft>
              <a:buClr>
                <a:srgbClr val="7F7F7F"/>
              </a:buClr>
              <a:buSzPts val="2400"/>
              <a:buNone/>
            </a:pPr>
            <a:endParaRPr lang="en-US" sz="3000" i="1" dirty="0">
              <a:solidFill>
                <a:schemeClr val="accent4"/>
              </a:solidFill>
            </a:endParaRPr>
          </a:p>
          <a:p>
            <a:pPr marL="0" lvl="0" indent="0" algn="ctr" rtl="0">
              <a:lnSpc>
                <a:spcPct val="90000"/>
              </a:lnSpc>
              <a:spcBef>
                <a:spcPts val="0"/>
              </a:spcBef>
              <a:spcAft>
                <a:spcPts val="0"/>
              </a:spcAft>
              <a:buClr>
                <a:srgbClr val="7F7F7F"/>
              </a:buClr>
              <a:buSzPts val="2400"/>
              <a:buNone/>
            </a:pPr>
            <a:endParaRPr lang="en-US" sz="3000" i="1" dirty="0">
              <a:solidFill>
                <a:schemeClr val="bg2"/>
              </a:solidFill>
            </a:endParaRPr>
          </a:p>
        </p:txBody>
      </p:sp>
      <p:pic>
        <p:nvPicPr>
          <p:cNvPr id="69" name="Google Shape;69;p1" descr="Appalachian Community Capital Logo"/>
          <p:cNvPicPr preferRelativeResize="0"/>
          <p:nvPr/>
        </p:nvPicPr>
        <p:blipFill rotWithShape="1">
          <a:blip r:embed="rId3">
            <a:alphaModFix/>
          </a:blip>
          <a:srcRect/>
          <a:stretch/>
        </p:blipFill>
        <p:spPr>
          <a:xfrm>
            <a:off x="4959924" y="3385519"/>
            <a:ext cx="2272146" cy="1233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sz="4000" dirty="0"/>
              <a:t>Capitalization Awards to Community Lenders</a:t>
            </a:r>
            <a:endParaRPr sz="4000" dirty="0"/>
          </a:p>
        </p:txBody>
      </p:sp>
      <p:sp>
        <p:nvSpPr>
          <p:cNvPr id="180" name="Google Shape;180;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Pass-through grants or project subsidy</a:t>
            </a:r>
          </a:p>
          <a:p>
            <a:pPr marL="457200" lvl="0" indent="-342900" algn="l" rtl="0">
              <a:lnSpc>
                <a:spcPct val="90000"/>
              </a:lnSpc>
              <a:spcBef>
                <a:spcPts val="1000"/>
              </a:spcBef>
              <a:spcAft>
                <a:spcPts val="0"/>
              </a:spcAft>
              <a:buClr>
                <a:schemeClr val="dk1"/>
              </a:buClr>
              <a:buSzPts val="1800"/>
              <a:buChar char="•"/>
            </a:pPr>
            <a:r>
              <a:rPr lang="en-US" dirty="0"/>
              <a:t>Most Awards up to $10 million per Community Lender</a:t>
            </a:r>
            <a:endParaRPr dirty="0"/>
          </a:p>
          <a:p>
            <a:pPr marL="457200" lvl="0" indent="-342900" algn="l" rtl="0">
              <a:lnSpc>
                <a:spcPct val="90000"/>
              </a:lnSpc>
              <a:spcBef>
                <a:spcPts val="1000"/>
              </a:spcBef>
              <a:spcAft>
                <a:spcPts val="0"/>
              </a:spcAft>
              <a:buClr>
                <a:schemeClr val="dk1"/>
              </a:buClr>
              <a:buSzPts val="1800"/>
              <a:buChar char="•"/>
            </a:pPr>
            <a:r>
              <a:rPr lang="en-US" dirty="0"/>
              <a:t>Exception Framework for Awards up to $50 million per Community Lender</a:t>
            </a:r>
          </a:p>
          <a:p>
            <a:pPr marL="457200" lvl="0" indent="-342900" algn="l" rtl="0">
              <a:lnSpc>
                <a:spcPct val="90000"/>
              </a:lnSpc>
              <a:spcBef>
                <a:spcPts val="1000"/>
              </a:spcBef>
              <a:spcAft>
                <a:spcPts val="0"/>
              </a:spcAft>
              <a:buClr>
                <a:schemeClr val="dk1"/>
              </a:buClr>
              <a:buSzPts val="1800"/>
              <a:buChar char="•"/>
            </a:pPr>
            <a:r>
              <a:rPr lang="en-US" dirty="0"/>
              <a:t>Must be an </a:t>
            </a:r>
            <a:r>
              <a:rPr lang="en-US" u="sng" dirty="0"/>
              <a:t>existing</a:t>
            </a:r>
            <a:r>
              <a:rPr lang="en-US" dirty="0"/>
              <a:t> Community Lender to receive an Award</a:t>
            </a:r>
            <a:endParaRPr dirty="0"/>
          </a:p>
          <a:p>
            <a:pPr marL="457200" lvl="0" indent="-342900" algn="l" rtl="0">
              <a:lnSpc>
                <a:spcPct val="90000"/>
              </a:lnSpc>
              <a:spcBef>
                <a:spcPts val="1000"/>
              </a:spcBef>
              <a:spcAft>
                <a:spcPts val="0"/>
              </a:spcAft>
              <a:buClr>
                <a:schemeClr val="dk1"/>
              </a:buClr>
              <a:buSzPts val="1800"/>
              <a:buChar char="•"/>
            </a:pPr>
            <a:r>
              <a:rPr lang="en-US" dirty="0"/>
              <a:t>Reporting and compliance requirements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7"/>
          <p:cNvSpPr txBox="1">
            <a:spLocks noGrp="1"/>
          </p:cNvSpPr>
          <p:nvPr>
            <p:ph type="title"/>
          </p:nvPr>
        </p:nvSpPr>
        <p:spPr>
          <a:xfrm>
            <a:off x="418214" y="247648"/>
            <a:ext cx="10763250" cy="866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a:t>Financial Assistance: Eligible Uses</a:t>
            </a:r>
            <a:endParaRPr/>
          </a:p>
        </p:txBody>
      </p:sp>
      <p:sp>
        <p:nvSpPr>
          <p:cNvPr id="193" name="Google Shape;193;p7"/>
          <p:cNvSpPr txBox="1">
            <a:spLocks noGrp="1"/>
          </p:cNvSpPr>
          <p:nvPr>
            <p:ph type="body" idx="1"/>
          </p:nvPr>
        </p:nvSpPr>
        <p:spPr>
          <a:xfrm>
            <a:off x="364646" y="1148191"/>
            <a:ext cx="10498426" cy="5062541"/>
          </a:xfrm>
          <a:prstGeom prst="rect">
            <a:avLst/>
          </a:prstGeom>
          <a:noFill/>
          <a:ln>
            <a:noFill/>
          </a:ln>
        </p:spPr>
        <p:txBody>
          <a:bodyPr spcFirstLastPara="1" wrap="square" lIns="91425" tIns="45700" rIns="91425" bIns="45700" anchor="t" anchorCtr="0">
            <a:normAutofit fontScale="25000" lnSpcReduction="20000"/>
          </a:bodyPr>
          <a:lstStyle/>
          <a:p>
            <a:pPr marL="114300" lvl="0" indent="0" algn="l" rtl="0">
              <a:lnSpc>
                <a:spcPct val="90000"/>
              </a:lnSpc>
              <a:spcBef>
                <a:spcPts val="1000"/>
              </a:spcBef>
              <a:spcAft>
                <a:spcPts val="0"/>
              </a:spcAft>
              <a:buSzPct val="52941"/>
              <a:buNone/>
            </a:pPr>
            <a:r>
              <a:rPr lang="en-US" sz="13600" b="1">
                <a:solidFill>
                  <a:srgbClr val="020202"/>
                </a:solidFill>
                <a:latin typeface="Calibri"/>
                <a:ea typeface="Calibri"/>
                <a:cs typeface="Calibri"/>
                <a:sym typeface="Calibri"/>
              </a:rPr>
              <a:t>Eligible uses by Community Lenders include: </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Debt – senior and subordinate</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Forgivable debt</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Tax credit bridge financing</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New Markets Tax Credit leverage debt</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On-bill financing credit facilities </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Aggregation / Warehousing – with potential resale to secondary market</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Refinancing products</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Lease Financing</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Structured Finance Solutions</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latin typeface="Calibri"/>
                <a:ea typeface="Calibri"/>
                <a:cs typeface="Calibri"/>
                <a:sym typeface="Calibri"/>
              </a:rPr>
              <a:t>Equity Investments</a:t>
            </a:r>
            <a:endParaRPr/>
          </a:p>
          <a:p>
            <a:pPr marL="457200" lvl="0" indent="-342900" algn="l" rtl="0">
              <a:lnSpc>
                <a:spcPct val="90000"/>
              </a:lnSpc>
              <a:spcBef>
                <a:spcPts val="1000"/>
              </a:spcBef>
              <a:spcAft>
                <a:spcPts val="0"/>
              </a:spcAft>
              <a:buSzPct val="81818"/>
              <a:buFont typeface="Arial"/>
              <a:buChar char="•"/>
            </a:pPr>
            <a:r>
              <a:rPr lang="en-US" sz="8800">
                <a:solidFill>
                  <a:srgbClr val="020202"/>
                </a:solidFill>
              </a:rPr>
              <a:t>Securitization – LLR and interest rate buy down</a:t>
            </a:r>
            <a:endParaRPr/>
          </a:p>
          <a:p>
            <a:pPr marL="457200" lvl="0" indent="-306531" algn="l" rtl="0">
              <a:lnSpc>
                <a:spcPct val="90000"/>
              </a:lnSpc>
              <a:spcBef>
                <a:spcPts val="1000"/>
              </a:spcBef>
              <a:spcAft>
                <a:spcPts val="0"/>
              </a:spcAft>
              <a:buSzPct val="81818"/>
              <a:buFont typeface="Noto Sans Symbols"/>
              <a:buNone/>
            </a:pPr>
            <a:endParaRPr/>
          </a:p>
          <a:p>
            <a:pPr marL="457200" lvl="0" indent="-306531" algn="l" rtl="0">
              <a:lnSpc>
                <a:spcPct val="90000"/>
              </a:lnSpc>
              <a:spcBef>
                <a:spcPts val="1000"/>
              </a:spcBef>
              <a:spcAft>
                <a:spcPts val="0"/>
              </a:spcAft>
              <a:buSzPct val="81818"/>
              <a:buFont typeface="Noto Sans Symbols"/>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dirty="0"/>
              <a:t>Eligible Projects</a:t>
            </a:r>
            <a:endParaRPr dirty="0"/>
          </a:p>
        </p:txBody>
      </p:sp>
      <p:sp>
        <p:nvSpPr>
          <p:cNvPr id="199" name="Google Shape;199;p27"/>
          <p:cNvSpPr txBox="1">
            <a:spLocks noGrp="1"/>
          </p:cNvSpPr>
          <p:nvPr>
            <p:ph type="body" idx="1"/>
          </p:nvPr>
        </p:nvSpPr>
        <p:spPr>
          <a:xfrm>
            <a:off x="838200" y="1690688"/>
            <a:ext cx="10515600" cy="5076825"/>
          </a:xfrm>
          <a:prstGeom prst="rect">
            <a:avLst/>
          </a:prstGeom>
          <a:noFill/>
          <a:ln>
            <a:noFill/>
          </a:ln>
        </p:spPr>
        <p:txBody>
          <a:bodyPr spcFirstLastPara="1" wrap="square" lIns="91425" tIns="45700" rIns="91425" bIns="45700" anchor="t" anchorCtr="0">
            <a:normAutofit fontScale="85000" lnSpcReduction="20000"/>
          </a:bodyPr>
          <a:lstStyle/>
          <a:p>
            <a:pPr marL="628650" indent="-514350">
              <a:spcBef>
                <a:spcPts val="500"/>
              </a:spcBef>
              <a:buFont typeface="+mj-lt"/>
              <a:buAutoNum type="arabicPeriod"/>
            </a:pPr>
            <a:r>
              <a:rPr lang="en-US" dirty="0"/>
              <a:t>Reduce greenhouse gases, air pollution, and contribute to cleaner environments and communities </a:t>
            </a:r>
            <a:r>
              <a:rPr lang="en-US" i="1" dirty="0"/>
              <a:t>that wouldn’t be otherwise financed</a:t>
            </a:r>
            <a:r>
              <a:rPr lang="en-US" dirty="0"/>
              <a:t> </a:t>
            </a:r>
          </a:p>
          <a:p>
            <a:pPr marL="628650" lvl="0" indent="-514350" algn="l" rtl="0">
              <a:lnSpc>
                <a:spcPct val="90000"/>
              </a:lnSpc>
              <a:spcBef>
                <a:spcPts val="1000"/>
              </a:spcBef>
              <a:spcAft>
                <a:spcPts val="0"/>
              </a:spcAft>
              <a:buClr>
                <a:schemeClr val="dk1"/>
              </a:buClr>
              <a:buSzPts val="1800"/>
              <a:buFont typeface="+mj-lt"/>
              <a:buAutoNum type="arabicPeriod"/>
            </a:pPr>
            <a:r>
              <a:rPr lang="en-US" dirty="0"/>
              <a:t>Priority Projects</a:t>
            </a:r>
            <a:endParaRPr dirty="0"/>
          </a:p>
          <a:p>
            <a:pPr lvl="1"/>
            <a:r>
              <a:rPr lang="en-US" dirty="0"/>
              <a:t>Low carbon emissions buildings (including housing) – new or renovated</a:t>
            </a:r>
          </a:p>
          <a:p>
            <a:pPr marL="914400" lvl="1" indent="-342900" algn="l" rtl="0">
              <a:lnSpc>
                <a:spcPct val="90000"/>
              </a:lnSpc>
              <a:spcBef>
                <a:spcPts val="500"/>
              </a:spcBef>
              <a:spcAft>
                <a:spcPts val="0"/>
              </a:spcAft>
              <a:buSzPts val="1800"/>
              <a:buChar char="•"/>
            </a:pPr>
            <a:r>
              <a:rPr lang="en-US" dirty="0"/>
              <a:t>Distributed energy generation and storage</a:t>
            </a:r>
            <a:endParaRPr dirty="0"/>
          </a:p>
          <a:p>
            <a:pPr marL="914400" lvl="1" indent="-342900" algn="l" rtl="0">
              <a:lnSpc>
                <a:spcPct val="90000"/>
              </a:lnSpc>
              <a:spcBef>
                <a:spcPts val="500"/>
              </a:spcBef>
              <a:spcAft>
                <a:spcPts val="0"/>
              </a:spcAft>
              <a:buSzPts val="1800"/>
              <a:buChar char="•"/>
            </a:pPr>
            <a:r>
              <a:rPr lang="en-US" dirty="0"/>
              <a:t>Zero emissions transportation – cars, buses, trucks, charging infrastructure</a:t>
            </a:r>
          </a:p>
          <a:p>
            <a:pPr marL="571500" lvl="1" indent="0" algn="l" rtl="0">
              <a:lnSpc>
                <a:spcPct val="90000"/>
              </a:lnSpc>
              <a:spcBef>
                <a:spcPts val="500"/>
              </a:spcBef>
              <a:spcAft>
                <a:spcPts val="0"/>
              </a:spcAft>
              <a:buSzPts val="1800"/>
              <a:buNone/>
            </a:pPr>
            <a:endParaRPr dirty="0"/>
          </a:p>
          <a:p>
            <a:pPr marL="628650" lvl="0" indent="-514350" algn="l" rtl="0">
              <a:spcBef>
                <a:spcPts val="0"/>
              </a:spcBef>
              <a:spcAft>
                <a:spcPts val="0"/>
              </a:spcAft>
              <a:buClr>
                <a:schemeClr val="dk1"/>
              </a:buClr>
              <a:buSzPts val="1800"/>
              <a:buFont typeface="+mj-lt"/>
              <a:buAutoNum type="arabicPeriod"/>
            </a:pPr>
            <a:r>
              <a:rPr lang="en-US" dirty="0"/>
              <a:t>Low Income and/or Disadvantaged Communities - by either:</a:t>
            </a:r>
          </a:p>
          <a:p>
            <a:pPr lvl="1">
              <a:spcBef>
                <a:spcPts val="0"/>
              </a:spcBef>
            </a:pPr>
            <a:endParaRPr lang="en-US" dirty="0">
              <a:latin typeface="Calibri" panose="020F0502020204030204" pitchFamily="34" charset="0"/>
              <a:ea typeface="Calibri" panose="020F0502020204030204" pitchFamily="34" charset="0"/>
              <a:cs typeface="Calibri" panose="020F0502020204030204" pitchFamily="34" charset="0"/>
            </a:endParaRPr>
          </a:p>
          <a:p>
            <a:pPr lvl="1">
              <a:spcBef>
                <a:spcPts val="0"/>
              </a:spcBef>
            </a:pPr>
            <a:r>
              <a:rPr lang="en-US" dirty="0">
                <a:latin typeface="Calibri" panose="020F0502020204030204" pitchFamily="34" charset="0"/>
                <a:ea typeface="Calibri" panose="020F0502020204030204" pitchFamily="34" charset="0"/>
                <a:cs typeface="Calibri" panose="020F0502020204030204" pitchFamily="34" charset="0"/>
              </a:rPr>
              <a:t>Geography</a:t>
            </a:r>
          </a:p>
          <a:p>
            <a:pPr lvl="2">
              <a:spcBef>
                <a:spcPts val="0"/>
              </a:spcBef>
            </a:pPr>
            <a:r>
              <a:rPr kumimoji="0" lang="en-US" sz="2400" b="0" i="0" u="sng" strike="noStrike" kern="0" cap="none" spc="0" normalizeH="0" baseline="0" noProof="0" dirty="0">
                <a:ln>
                  <a:noFill/>
                </a:ln>
                <a:solidFill>
                  <a:srgbClr val="92D050"/>
                </a:solidFill>
                <a:effectLst/>
                <a:uLnTx/>
                <a:uFillTx/>
                <a:latin typeface="Calibri" panose="020F0502020204030204" pitchFamily="34" charset="0"/>
                <a:ea typeface="Calibri" panose="020F0502020204030204" pitchFamily="34" charset="0"/>
                <a:cs typeface="Calibri" panose="020F0502020204030204" pitchFamily="34" charset="0"/>
                <a:sym typeface="Calibri"/>
                <a:hlinkClick r:id="rId3">
                  <a:extLst>
                    <a:ext uri="{A12FA001-AC4F-418D-AE19-62706E023703}">
                      <ahyp:hlinkClr xmlns:ahyp="http://schemas.microsoft.com/office/drawing/2018/hyperlinkcolor" val="tx"/>
                    </a:ext>
                  </a:extLst>
                </a:hlinkClick>
              </a:rPr>
              <a:t>CEJST-Identified Disadvantaged Communities</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or</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lvl="2">
              <a:spcBef>
                <a:spcPts val="0"/>
              </a:spcBef>
            </a:pPr>
            <a:r>
              <a:rPr kumimoji="0" lang="en-US" sz="2400" b="0" i="0" u="sng"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hlinkClick r:id="rId4">
                  <a:extLst>
                    <a:ext uri="{A12FA001-AC4F-418D-AE19-62706E023703}">
                      <ahyp:hlinkClr xmlns:ahyp="http://schemas.microsoft.com/office/drawing/2018/hyperlinkcolor" val="tx"/>
                    </a:ext>
                  </a:extLst>
                </a:hlinkClick>
              </a:rPr>
              <a:t>EJScreen</a:t>
            </a:r>
            <a:r>
              <a:rPr kumimoji="0" lang="en-US" sz="2400" b="0" i="0"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a:t>
            </a: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 Identified Disadvantaged Communities</a:t>
            </a:r>
          </a:p>
          <a:p>
            <a:pPr marL="1028700" lvl="2" indent="0">
              <a:spcBef>
                <a:spcPts val="0"/>
              </a:spcBef>
              <a:buNone/>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endParaRPr>
          </a:p>
          <a:p>
            <a:pPr lvl="1">
              <a:spcBef>
                <a:spcPts val="0"/>
              </a:spcBef>
            </a:pPr>
            <a:r>
              <a:rPr lang="en-US"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o</a:t>
            </a:r>
            <a:r>
              <a:rPr kumimoji="0" lang="en-US"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rPr>
              <a:t>r Income</a:t>
            </a:r>
          </a:p>
          <a:p>
            <a:pPr lvl="2">
              <a:spcBef>
                <a:spcPts val="0"/>
              </a:spcBef>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For Non-Metropolitan Areas: 80% of AMI and 200% of the Federal Poverty Level or</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lvl="2">
              <a:spcBef>
                <a:spcPts val="0"/>
              </a:spcBef>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Approved for assistance from income-based federal assistance such as HHS, SNAP, School Lunch, SSI, ALICE, etc., or</a:t>
            </a:r>
            <a:endPar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lvl="2">
              <a:spcBef>
                <a:spcPts val="0"/>
              </a:spcBef>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Calibri"/>
              </a:rPr>
              <a:t>Affordable Housing with rents not exceeding 30% of 80% AMI for at least 1/2 of units.  Includes LIHTC, Section 8, USDA 514/515, …</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dirty="0"/>
              <a:t>Technical Assistance Awards to Community Lenders</a:t>
            </a:r>
            <a:endParaRPr dirty="0"/>
          </a:p>
        </p:txBody>
      </p:sp>
      <p:sp>
        <p:nvSpPr>
          <p:cNvPr id="186" name="Google Shape;186;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dirty="0"/>
              <a:t>10% of Capitalization Funding received</a:t>
            </a:r>
            <a:endParaRPr dirty="0"/>
          </a:p>
          <a:p>
            <a:pPr marL="457200" lvl="0" indent="-342900" algn="l" rtl="0">
              <a:lnSpc>
                <a:spcPct val="90000"/>
              </a:lnSpc>
              <a:spcBef>
                <a:spcPts val="1000"/>
              </a:spcBef>
              <a:spcAft>
                <a:spcPts val="0"/>
              </a:spcAft>
              <a:buClr>
                <a:schemeClr val="dk1"/>
              </a:buClr>
              <a:buSzPts val="1800"/>
              <a:buChar char="•"/>
            </a:pPr>
            <a:r>
              <a:rPr lang="en-US" dirty="0"/>
              <a:t>May be used for activities such as:</a:t>
            </a:r>
            <a:endParaRPr dirty="0"/>
          </a:p>
          <a:p>
            <a:pPr marL="914400" lvl="1" indent="-342900" algn="l" rtl="0">
              <a:lnSpc>
                <a:spcPct val="90000"/>
              </a:lnSpc>
              <a:spcBef>
                <a:spcPts val="500"/>
              </a:spcBef>
              <a:spcAft>
                <a:spcPts val="0"/>
              </a:spcAft>
              <a:buSzPts val="1800"/>
              <a:buChar char="•"/>
            </a:pPr>
            <a:r>
              <a:rPr lang="en-US" dirty="0"/>
              <a:t>Supporting pre-development activities (engineering, design, business planning / project development, financial structuring, …)</a:t>
            </a:r>
            <a:endParaRPr dirty="0"/>
          </a:p>
          <a:p>
            <a:pPr marL="914400" lvl="1" indent="-342900" algn="l" rtl="0">
              <a:lnSpc>
                <a:spcPct val="90000"/>
              </a:lnSpc>
              <a:spcBef>
                <a:spcPts val="500"/>
              </a:spcBef>
              <a:spcAft>
                <a:spcPts val="0"/>
              </a:spcAft>
              <a:buSzPts val="1800"/>
              <a:buChar char="•"/>
            </a:pPr>
            <a:r>
              <a:rPr lang="en-US" dirty="0"/>
              <a:t>Procuring training, hiring staff, developing new financial products and internal systems</a:t>
            </a:r>
          </a:p>
          <a:p>
            <a:pPr lvl="1"/>
            <a:r>
              <a:rPr lang="en-US" dirty="0"/>
              <a:t>Community Engagement, visioning, planning, project development</a:t>
            </a:r>
          </a:p>
          <a:p>
            <a:pPr lvl="1"/>
            <a:r>
              <a:rPr lang="en-US" dirty="0"/>
              <a:t>Workforce Development with community colleges, workforce boards, unions, training organizations</a:t>
            </a:r>
            <a:endParaRPr dirty="0"/>
          </a:p>
          <a:p>
            <a:pPr marL="457200" lvl="0" indent="-342900" algn="l" rtl="0">
              <a:lnSpc>
                <a:spcPct val="90000"/>
              </a:lnSpc>
              <a:spcBef>
                <a:spcPts val="1000"/>
              </a:spcBef>
              <a:spcAft>
                <a:spcPts val="0"/>
              </a:spcAft>
              <a:buClr>
                <a:schemeClr val="dk1"/>
              </a:buClr>
              <a:buSzPts val="1800"/>
              <a:buChar char="•"/>
            </a:pPr>
            <a:r>
              <a:rPr lang="en-US" dirty="0"/>
              <a:t>TA Hubs will offer TA resources to support Community Lenders</a:t>
            </a:r>
            <a:endParaRPr dirty="0"/>
          </a:p>
          <a:p>
            <a:pPr marL="914400" lvl="1" indent="-228600" algn="l" rtl="0">
              <a:lnSpc>
                <a:spcPct val="90000"/>
              </a:lnSpc>
              <a:spcBef>
                <a:spcPts val="500"/>
              </a:spcBef>
              <a:spcAft>
                <a:spcPts val="0"/>
              </a:spcAft>
              <a:buSzPts val="1800"/>
              <a:buNone/>
            </a:pPr>
            <a:endParaRPr dirty="0"/>
          </a:p>
          <a:p>
            <a:pPr marL="457200" lvl="0" indent="-228600" algn="l" rtl="0">
              <a:lnSpc>
                <a:spcPct val="90000"/>
              </a:lnSpc>
              <a:spcBef>
                <a:spcPts val="1000"/>
              </a:spcBef>
              <a:spcAft>
                <a:spcPts val="0"/>
              </a:spcAft>
              <a:buClr>
                <a:schemeClr val="dk1"/>
              </a:buClr>
              <a:buSzPts val="1800"/>
              <a:buNone/>
            </a:pPr>
            <a:endParaRPr dirty="0"/>
          </a:p>
        </p:txBody>
      </p:sp>
    </p:spTree>
    <p:extLst>
      <p:ext uri="{BB962C8B-B14F-4D97-AF65-F5344CB8AC3E}">
        <p14:creationId xmlns:p14="http://schemas.microsoft.com/office/powerpoint/2010/main" val="3127508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a:t>TA Hubs and TA Services</a:t>
            </a:r>
            <a:endParaRPr/>
          </a:p>
        </p:txBody>
      </p:sp>
      <p:sp>
        <p:nvSpPr>
          <p:cNvPr id="205" name="Google Shape;205;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fontScale="85000" lnSpcReduction="10000"/>
          </a:bodyPr>
          <a:lstStyle/>
          <a:p>
            <a:pPr marL="457200" lvl="0" indent="-342900" algn="l" rtl="0">
              <a:lnSpc>
                <a:spcPct val="90000"/>
              </a:lnSpc>
              <a:spcBef>
                <a:spcPts val="1000"/>
              </a:spcBef>
              <a:spcAft>
                <a:spcPts val="0"/>
              </a:spcAft>
              <a:buClr>
                <a:schemeClr val="dk1"/>
              </a:buClr>
              <a:buSzPct val="75630"/>
              <a:buChar char="•"/>
            </a:pPr>
            <a:r>
              <a:rPr lang="en-US" dirty="0"/>
              <a:t>The Green Bank will establish TA Hubs in areas aligned with Program Goals and Priority Projects</a:t>
            </a:r>
            <a:endParaRPr dirty="0"/>
          </a:p>
          <a:p>
            <a:pPr marL="457200" lvl="0" indent="-342900" algn="l" rtl="0">
              <a:lnSpc>
                <a:spcPct val="90000"/>
              </a:lnSpc>
              <a:spcBef>
                <a:spcPts val="1000"/>
              </a:spcBef>
              <a:spcAft>
                <a:spcPts val="0"/>
              </a:spcAft>
              <a:buClr>
                <a:schemeClr val="dk1"/>
              </a:buClr>
              <a:buSzPct val="75630"/>
              <a:buChar char="•"/>
            </a:pPr>
            <a:r>
              <a:rPr lang="en-US" dirty="0"/>
              <a:t>TA Services (webinars, online resources) will be available to all community lenders</a:t>
            </a:r>
            <a:endParaRPr dirty="0"/>
          </a:p>
          <a:p>
            <a:pPr marL="457200" lvl="0" indent="-342900" algn="l" rtl="0">
              <a:lnSpc>
                <a:spcPct val="90000"/>
              </a:lnSpc>
              <a:spcBef>
                <a:spcPts val="1000"/>
              </a:spcBef>
              <a:spcAft>
                <a:spcPts val="0"/>
              </a:spcAft>
              <a:buClr>
                <a:schemeClr val="dk1"/>
              </a:buClr>
              <a:buSzPct val="75630"/>
              <a:buChar char="•"/>
            </a:pPr>
            <a:r>
              <a:rPr lang="en-US" dirty="0"/>
              <a:t>CLs can use their TA subgrants to purchase services from these providers</a:t>
            </a:r>
            <a:endParaRPr dirty="0"/>
          </a:p>
          <a:p>
            <a:pPr marL="457200" lvl="0" indent="-342900" algn="l" rtl="0">
              <a:lnSpc>
                <a:spcPct val="90000"/>
              </a:lnSpc>
              <a:spcBef>
                <a:spcPts val="1000"/>
              </a:spcBef>
              <a:spcAft>
                <a:spcPts val="0"/>
              </a:spcAft>
              <a:buClr>
                <a:schemeClr val="dk1"/>
              </a:buClr>
              <a:buSzPct val="75630"/>
              <a:buChar char="•"/>
            </a:pPr>
            <a:r>
              <a:rPr lang="en-US" dirty="0"/>
              <a:t>CLs can use their TA subgrants to purchase services from other qualified providers / local providers</a:t>
            </a:r>
            <a:endParaRPr dirty="0"/>
          </a:p>
        </p:txBody>
      </p:sp>
      <p:grpSp>
        <p:nvGrpSpPr>
          <p:cNvPr id="206" name="Google Shape;206;p28"/>
          <p:cNvGrpSpPr/>
          <p:nvPr/>
        </p:nvGrpSpPr>
        <p:grpSpPr>
          <a:xfrm>
            <a:off x="838207" y="1690704"/>
            <a:ext cx="3778369" cy="4407604"/>
            <a:chOff x="5916232" y="1147700"/>
            <a:chExt cx="3570900" cy="4249522"/>
          </a:xfrm>
        </p:grpSpPr>
        <p:sp>
          <p:nvSpPr>
            <p:cNvPr id="207" name="Google Shape;207;p28"/>
            <p:cNvSpPr/>
            <p:nvPr/>
          </p:nvSpPr>
          <p:spPr>
            <a:xfrm>
              <a:off x="7701674" y="1955592"/>
              <a:ext cx="169800" cy="3037800"/>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8" name="Google Shape;208;p28"/>
            <p:cNvSpPr/>
            <p:nvPr/>
          </p:nvSpPr>
          <p:spPr>
            <a:xfrm>
              <a:off x="7532017" y="1955592"/>
              <a:ext cx="169800" cy="30378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09" name="Google Shape;209;p28"/>
            <p:cNvSpPr/>
            <p:nvPr/>
          </p:nvSpPr>
          <p:spPr>
            <a:xfrm>
              <a:off x="7701674" y="1955592"/>
              <a:ext cx="169800" cy="1890600"/>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0" name="Google Shape;210;p28"/>
            <p:cNvSpPr/>
            <p:nvPr/>
          </p:nvSpPr>
          <p:spPr>
            <a:xfrm>
              <a:off x="7532017" y="1955592"/>
              <a:ext cx="169800" cy="18906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1" name="Google Shape;211;p28"/>
            <p:cNvSpPr/>
            <p:nvPr/>
          </p:nvSpPr>
          <p:spPr>
            <a:xfrm>
              <a:off x="7701674" y="1955592"/>
              <a:ext cx="169800" cy="743400"/>
            </a:xfrm>
            <a:custGeom>
              <a:avLst/>
              <a:gdLst/>
              <a:ahLst/>
              <a:cxnLst/>
              <a:rect l="l" t="t" r="r" b="b"/>
              <a:pathLst>
                <a:path w="120000" h="120000" extrusionOk="0">
                  <a:moveTo>
                    <a:pt x="0" y="0"/>
                  </a:moveTo>
                  <a:lnTo>
                    <a:pt x="0" y="120000"/>
                  </a:lnTo>
                  <a:lnTo>
                    <a:pt x="12000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2" name="Google Shape;212;p28"/>
            <p:cNvSpPr/>
            <p:nvPr/>
          </p:nvSpPr>
          <p:spPr>
            <a:xfrm>
              <a:off x="7532017" y="1955592"/>
              <a:ext cx="169800" cy="743400"/>
            </a:xfrm>
            <a:custGeom>
              <a:avLst/>
              <a:gdLst/>
              <a:ahLst/>
              <a:cxnLst/>
              <a:rect l="l" t="t" r="r" b="b"/>
              <a:pathLst>
                <a:path w="120000" h="120000" extrusionOk="0">
                  <a:moveTo>
                    <a:pt x="120000" y="0"/>
                  </a:moveTo>
                  <a:lnTo>
                    <a:pt x="120000" y="120000"/>
                  </a:lnTo>
                  <a:lnTo>
                    <a:pt x="0" y="120000"/>
                  </a:lnTo>
                </a:path>
              </a:pathLst>
            </a:custGeom>
            <a:noFill/>
            <a:ln w="12700" cap="flat" cmpd="sng">
              <a:solidFill>
                <a:srgbClr val="3A66B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3" name="Google Shape;213;p28"/>
            <p:cNvSpPr/>
            <p:nvPr/>
          </p:nvSpPr>
          <p:spPr>
            <a:xfrm>
              <a:off x="6893782" y="1147700"/>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4" name="Google Shape;214;p28"/>
            <p:cNvSpPr txBox="1"/>
            <p:nvPr/>
          </p:nvSpPr>
          <p:spPr>
            <a:xfrm>
              <a:off x="6893782" y="1147700"/>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Technical Assistance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 HUBS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5" name="Google Shape;215;p28"/>
            <p:cNvSpPr/>
            <p:nvPr/>
          </p:nvSpPr>
          <p:spPr>
            <a:xfrm>
              <a:off x="5916232" y="2294907"/>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6" name="Google Shape;216;p28"/>
            <p:cNvSpPr txBox="1"/>
            <p:nvPr/>
          </p:nvSpPr>
          <p:spPr>
            <a:xfrm>
              <a:off x="5916232" y="2294907"/>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Distributed Energy Production/Storage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7" name="Google Shape;217;p28"/>
            <p:cNvSpPr/>
            <p:nvPr/>
          </p:nvSpPr>
          <p:spPr>
            <a:xfrm>
              <a:off x="7871332" y="2294907"/>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18" name="Google Shape;218;p28"/>
            <p:cNvSpPr txBox="1"/>
            <p:nvPr/>
          </p:nvSpPr>
          <p:spPr>
            <a:xfrm>
              <a:off x="7871332" y="2294907"/>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Net Zero Emissions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dirty="0">
                  <a:ln>
                    <a:noFill/>
                  </a:ln>
                  <a:solidFill>
                    <a:srgbClr val="FFFFFF"/>
                  </a:solidFill>
                  <a:effectLst/>
                  <a:uLnTx/>
                  <a:uFillTx/>
                  <a:latin typeface="Calibri"/>
                  <a:ea typeface="Calibri"/>
                  <a:cs typeface="Calibri"/>
                  <a:sym typeface="Calibri"/>
                </a:rPr>
                <a:t>Buildings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19" name="Google Shape;219;p28"/>
            <p:cNvSpPr/>
            <p:nvPr/>
          </p:nvSpPr>
          <p:spPr>
            <a:xfrm>
              <a:off x="5916232" y="3442115"/>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0" name="Google Shape;220;p28"/>
            <p:cNvSpPr txBox="1"/>
            <p:nvPr/>
          </p:nvSpPr>
          <p:spPr>
            <a:xfrm>
              <a:off x="5916232" y="3442115"/>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Zero Emissions Transportation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1" name="Google Shape;221;p28"/>
            <p:cNvSpPr/>
            <p:nvPr/>
          </p:nvSpPr>
          <p:spPr>
            <a:xfrm>
              <a:off x="7871332" y="3442115"/>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2" name="Google Shape;222;p28"/>
            <p:cNvSpPr txBox="1"/>
            <p:nvPr/>
          </p:nvSpPr>
          <p:spPr>
            <a:xfrm>
              <a:off x="7871332" y="3442115"/>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Financing  Strategies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3" name="Google Shape;223;p28"/>
            <p:cNvSpPr/>
            <p:nvPr/>
          </p:nvSpPr>
          <p:spPr>
            <a:xfrm>
              <a:off x="5916232" y="4589322"/>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4" name="Google Shape;224;p28"/>
            <p:cNvSpPr txBox="1"/>
            <p:nvPr/>
          </p:nvSpPr>
          <p:spPr>
            <a:xfrm>
              <a:off x="5916232" y="4589322"/>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Community Engagement</a:t>
              </a:r>
              <a:r>
                <a:rPr kumimoji="0" lang="en-US" sz="900" b="0" i="0" u="none" strike="noStrike" kern="0" cap="none" spc="0" normalizeH="0" baseline="0" noProof="0">
                  <a:ln>
                    <a:noFill/>
                  </a:ln>
                  <a:solidFill>
                    <a:srgbClr val="FFFFFF"/>
                  </a:solidFill>
                  <a:effectLst/>
                  <a:uLnTx/>
                  <a:uFillTx/>
                  <a:latin typeface="Calibri"/>
                  <a:ea typeface="Calibri"/>
                  <a:cs typeface="Calibri"/>
                  <a:sym typeface="Calibri"/>
                </a:rPr>
                <a:t>  </a:t>
              </a:r>
              <a:endParaRPr kumimoji="0" sz="9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5" name="Google Shape;225;p28"/>
            <p:cNvSpPr/>
            <p:nvPr/>
          </p:nvSpPr>
          <p:spPr>
            <a:xfrm>
              <a:off x="7871332" y="4589322"/>
              <a:ext cx="1615800" cy="8079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226" name="Google Shape;226;p28"/>
            <p:cNvSpPr txBox="1"/>
            <p:nvPr/>
          </p:nvSpPr>
          <p:spPr>
            <a:xfrm>
              <a:off x="7871332" y="4589322"/>
              <a:ext cx="1615800" cy="807900"/>
            </a:xfrm>
            <a:prstGeom prst="rect">
              <a:avLst/>
            </a:prstGeom>
            <a:noFill/>
            <a:ln>
              <a:noFill/>
            </a:ln>
          </p:spPr>
          <p:txBody>
            <a:bodyPr spcFirstLastPara="1" wrap="square" lIns="5700" tIns="5700" rIns="5700" bIns="5700" anchor="ctr" anchorCtr="0">
              <a:noAutofit/>
            </a:bodyPr>
            <a:lstStyle/>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Workforce</a:t>
              </a:r>
              <a:endParaRPr kumimoji="0" sz="1400" b="0"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0"/>
                </a:spcBef>
                <a:spcAft>
                  <a:spcPts val="0"/>
                </a:spcAft>
                <a:buClr>
                  <a:srgbClr val="FFFFFF"/>
                </a:buClr>
                <a:buSzPts val="900"/>
                <a:buFont typeface="Calibri"/>
                <a:buNone/>
                <a:tabLst/>
                <a:defRPr/>
              </a:pPr>
              <a:r>
                <a:rPr kumimoji="0" lang="en-US" sz="1400" b="0" i="0" u="none" strike="noStrike" kern="0" cap="none" spc="0" normalizeH="0" baseline="0" noProof="0">
                  <a:ln>
                    <a:noFill/>
                  </a:ln>
                  <a:solidFill>
                    <a:srgbClr val="FFFFFF"/>
                  </a:solidFill>
                  <a:effectLst/>
                  <a:uLnTx/>
                  <a:uFillTx/>
                  <a:latin typeface="Calibri"/>
                  <a:ea typeface="Calibri"/>
                  <a:cs typeface="Calibri"/>
                  <a:sym typeface="Calibri"/>
                </a:rPr>
                <a:t>Development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dirty="0"/>
              <a:t>Examples of TA Services offered include:</a:t>
            </a:r>
            <a:endParaRPr dirty="0"/>
          </a:p>
        </p:txBody>
      </p:sp>
      <p:sp>
        <p:nvSpPr>
          <p:cNvPr id="232" name="Google Shape;232;p29"/>
          <p:cNvSpPr txBox="1">
            <a:spLocks noGrp="1"/>
          </p:cNvSpPr>
          <p:nvPr>
            <p:ph type="body" idx="1"/>
          </p:nvPr>
        </p:nvSpPr>
        <p:spPr>
          <a:xfrm>
            <a:off x="838200" y="1825625"/>
            <a:ext cx="10515600" cy="4876166"/>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000000"/>
              </a:buClr>
              <a:buSzPts val="3400"/>
              <a:buFont typeface="Calibri"/>
              <a:buNone/>
            </a:pPr>
            <a:r>
              <a:rPr lang="en-US" sz="3400" b="1" dirty="0">
                <a:solidFill>
                  <a:srgbClr val="000000"/>
                </a:solidFill>
                <a:latin typeface="Calibri"/>
                <a:ea typeface="Calibri"/>
                <a:cs typeface="Calibri"/>
                <a:sym typeface="Calibri"/>
              </a:rPr>
              <a:t>Development Services: </a:t>
            </a:r>
            <a:r>
              <a:rPr lang="en-US" sz="2600" b="1" dirty="0">
                <a:solidFill>
                  <a:srgbClr val="000000"/>
                </a:solidFill>
                <a:latin typeface="Calibri"/>
                <a:ea typeface="Calibri"/>
                <a:cs typeface="Calibri"/>
                <a:sym typeface="Calibri"/>
              </a:rPr>
              <a:t> </a:t>
            </a:r>
            <a:endParaRPr sz="2600" dirty="0">
              <a:solidFill>
                <a:schemeClr val="dk1"/>
              </a:solidFill>
              <a:latin typeface="Calibri"/>
              <a:ea typeface="Calibri"/>
              <a:cs typeface="Calibri"/>
              <a:sym typeface="Calibri"/>
            </a:endParaRPr>
          </a:p>
          <a:p>
            <a:pPr marL="342900" marR="0" lvl="0" indent="-342900" algn="l" rtl="0">
              <a:lnSpc>
                <a:spcPct val="90000"/>
              </a:lnSpc>
              <a:spcBef>
                <a:spcPts val="80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Business plan / feasibility studies</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Market studies / market research </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Financial structuring / modeling, pro forma preparation</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Engineering, design / architectural </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Access to tax credits, utility subsidies</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t>Raising private capital</a:t>
            </a:r>
          </a:p>
          <a:p>
            <a:pPr marL="342900" marR="0" lvl="0" indent="-342900" algn="l" rtl="0">
              <a:lnSpc>
                <a:spcPct val="90000"/>
              </a:lnSpc>
              <a:spcBef>
                <a:spcPts val="0"/>
              </a:spcBef>
              <a:spcAft>
                <a:spcPts val="0"/>
              </a:spcAft>
              <a:buClr>
                <a:schemeClr val="dk1"/>
              </a:buClr>
              <a:buSzPts val="2200"/>
              <a:buFont typeface="Arial"/>
              <a:buChar char="•"/>
            </a:pPr>
            <a:r>
              <a:rPr lang="en-US" sz="2200" dirty="0"/>
              <a:t>Structuring solar/wind contracts with local utilities</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Clean energy / energy efficiency grant applications</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Workforce Development – workforce training and job readiness</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Community Engagement – community planning, project visioning, project initiation</a:t>
            </a:r>
            <a:endParaRPr dirty="0"/>
          </a:p>
          <a:p>
            <a:pPr marL="342900" marR="0" lvl="0" indent="-342900" algn="l" rtl="0">
              <a:lnSpc>
                <a:spcPct val="90000"/>
              </a:lnSpc>
              <a:spcBef>
                <a:spcPts val="0"/>
              </a:spcBef>
              <a:spcAft>
                <a:spcPts val="0"/>
              </a:spcAft>
              <a:buClr>
                <a:schemeClr val="dk1"/>
              </a:buClr>
              <a:buSzPts val="2200"/>
              <a:buFont typeface="Arial"/>
              <a:buChar char="•"/>
            </a:pPr>
            <a:r>
              <a:rPr lang="en-US" sz="2200" dirty="0">
                <a:solidFill>
                  <a:schemeClr val="dk1"/>
                </a:solidFill>
                <a:latin typeface="Calibri"/>
                <a:ea typeface="Calibri"/>
                <a:cs typeface="Calibri"/>
                <a:sym typeface="Calibri"/>
              </a:rPr>
              <a:t>Metrics / Measurement Frameworks</a:t>
            </a:r>
          </a:p>
          <a:p>
            <a:pPr marL="342900">
              <a:spcBef>
                <a:spcPts val="0"/>
              </a:spcBef>
              <a:buSzPts val="2200"/>
            </a:pPr>
            <a:r>
              <a:rPr lang="en-US" sz="2200" dirty="0"/>
              <a:t>Data Hub services: </a:t>
            </a:r>
            <a:r>
              <a:rPr lang="en-US" sz="2200" dirty="0" err="1"/>
              <a:t>eg</a:t>
            </a:r>
            <a:r>
              <a:rPr lang="en-US" sz="2200" dirty="0"/>
              <a:t> risk modeling, forecasting, opportunity mapping / analysis, GIS mapping of projects (in LIDAC communities) and lead generation</a:t>
            </a:r>
            <a:endParaRPr sz="2200"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SzPts val="1800"/>
              <a:buNone/>
            </a:pPr>
            <a:endParaRPr sz="1800" dirty="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418214" y="247648"/>
            <a:ext cx="10763250" cy="866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a:t>Impact Reporting</a:t>
            </a:r>
            <a:endParaRPr/>
          </a:p>
        </p:txBody>
      </p:sp>
      <p:sp>
        <p:nvSpPr>
          <p:cNvPr id="239" name="Google Shape;239;p30"/>
          <p:cNvSpPr txBox="1">
            <a:spLocks noGrp="1"/>
          </p:cNvSpPr>
          <p:nvPr>
            <p:ph type="body" idx="1"/>
          </p:nvPr>
        </p:nvSpPr>
        <p:spPr>
          <a:xfrm>
            <a:off x="364646" y="1148191"/>
            <a:ext cx="10996081" cy="5462161"/>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7800"/>
              <a:buNone/>
            </a:pPr>
            <a:r>
              <a:rPr lang="en-US" sz="2600" dirty="0">
                <a:latin typeface="Calibri"/>
                <a:ea typeface="Calibri"/>
                <a:cs typeface="Calibri"/>
                <a:sym typeface="Calibri"/>
              </a:rPr>
              <a:t>Community Lenders will report on outputs and outcomes from their green financing, such as:</a:t>
            </a:r>
            <a:endParaRPr sz="2600" dirty="0">
              <a:solidFill>
                <a:srgbClr val="020202"/>
              </a:solidFill>
            </a:endParaRPr>
          </a:p>
          <a:p>
            <a:pPr marL="114300" lvl="0" indent="0" algn="l" rtl="0">
              <a:lnSpc>
                <a:spcPct val="90000"/>
              </a:lnSpc>
              <a:spcBef>
                <a:spcPts val="1000"/>
              </a:spcBef>
              <a:spcAft>
                <a:spcPts val="0"/>
              </a:spcAft>
              <a:buSzPts val="7200"/>
              <a:buNone/>
            </a:pPr>
            <a:endParaRPr sz="2400" dirty="0">
              <a:solidFill>
                <a:srgbClr val="020202"/>
              </a:solidFill>
              <a:latin typeface="Calibri"/>
              <a:ea typeface="Calibri"/>
              <a:cs typeface="Calibri"/>
              <a:sym typeface="Calibri"/>
            </a:endParaRPr>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Greenhouse gas emissions/Other Air Pollutants reduced or avoided</a:t>
            </a:r>
            <a:endParaRPr dirty="0"/>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Additional Benefits to LIDAC Communities</a:t>
            </a:r>
            <a:endParaRPr dirty="0"/>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Priority Projects financed</a:t>
            </a:r>
            <a:endParaRPr dirty="0"/>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Community engagement activities</a:t>
            </a:r>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Workforce development activities</a:t>
            </a:r>
          </a:p>
          <a:p>
            <a:pPr marL="800100" lvl="1" indent="-342900" algn="l" rtl="0">
              <a:lnSpc>
                <a:spcPct val="107000"/>
              </a:lnSpc>
              <a:spcBef>
                <a:spcPts val="0"/>
              </a:spcBef>
              <a:spcAft>
                <a:spcPts val="0"/>
              </a:spcAft>
              <a:buSzPts val="1800"/>
              <a:buFont typeface="Arial"/>
              <a:buChar char="•"/>
            </a:pPr>
            <a:r>
              <a:rPr lang="en-US" sz="1900" b="1" dirty="0">
                <a:solidFill>
                  <a:srgbClr val="000000"/>
                </a:solidFill>
                <a:latin typeface="Noto Sans Symbols"/>
                <a:ea typeface="Noto Sans Symbols"/>
                <a:cs typeface="Noto Sans Symbols"/>
                <a:sym typeface="Noto Sans Symbols"/>
              </a:rPr>
              <a:t>Market transformation metrics</a:t>
            </a:r>
            <a:endParaRPr dirty="0"/>
          </a:p>
          <a:p>
            <a:pPr marL="0" marR="0" lvl="0" indent="0" algn="l" rtl="0">
              <a:lnSpc>
                <a:spcPct val="107000"/>
              </a:lnSpc>
              <a:spcBef>
                <a:spcPts val="0"/>
              </a:spcBef>
              <a:spcAft>
                <a:spcPts val="0"/>
              </a:spcAft>
              <a:buSzPts val="1800"/>
              <a:buNone/>
            </a:pPr>
            <a:br>
              <a:rPr lang="en-US" sz="2000" dirty="0">
                <a:solidFill>
                  <a:srgbClr val="000000"/>
                </a:solidFill>
                <a:latin typeface="Calibri"/>
                <a:ea typeface="Calibri"/>
                <a:cs typeface="Calibri"/>
                <a:sym typeface="Calibri"/>
              </a:rPr>
            </a:br>
            <a:r>
              <a:rPr lang="en-US" sz="2400" dirty="0">
                <a:solidFill>
                  <a:srgbClr val="000000"/>
                </a:solidFill>
                <a:latin typeface="Calibri"/>
                <a:ea typeface="Calibri"/>
                <a:cs typeface="Calibri"/>
                <a:sym typeface="Calibri"/>
              </a:rPr>
              <a:t>S</a:t>
            </a:r>
            <a:r>
              <a:rPr lang="en-US" sz="2600" dirty="0">
                <a:solidFill>
                  <a:srgbClr val="000000"/>
                </a:solidFill>
                <a:latin typeface="Calibri"/>
                <a:ea typeface="Calibri"/>
                <a:cs typeface="Calibri"/>
                <a:sym typeface="Calibri"/>
              </a:rPr>
              <a:t>ome metrics are familiar. We will develop templates and training for others</a:t>
            </a:r>
            <a:endParaRPr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5"/>
          <p:cNvSpPr txBox="1">
            <a:spLocks noGrp="1"/>
          </p:cNvSpPr>
          <p:nvPr>
            <p:ph type="title"/>
          </p:nvPr>
        </p:nvSpPr>
        <p:spPr>
          <a:xfrm>
            <a:off x="418214" y="247648"/>
            <a:ext cx="10763250" cy="866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ts val="1800"/>
              <a:buNone/>
            </a:pPr>
            <a:r>
              <a:rPr lang="en-US" dirty="0"/>
              <a:t>Prospective Timeline – accelerated Next Steps</a:t>
            </a:r>
            <a:endParaRPr sz="2800" dirty="0"/>
          </a:p>
        </p:txBody>
      </p:sp>
      <p:sp>
        <p:nvSpPr>
          <p:cNvPr id="101" name="Google Shape;101;p5"/>
          <p:cNvSpPr txBox="1">
            <a:spLocks noGrp="1"/>
          </p:cNvSpPr>
          <p:nvPr>
            <p:ph type="body" idx="1"/>
          </p:nvPr>
        </p:nvSpPr>
        <p:spPr>
          <a:xfrm>
            <a:off x="271749" y="897729"/>
            <a:ext cx="11056180" cy="5712623"/>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endParaRPr sz="2400" dirty="0">
              <a:solidFill>
                <a:srgbClr val="020202"/>
              </a:solidFill>
              <a:latin typeface="Calibri"/>
              <a:ea typeface="Calibri"/>
              <a:cs typeface="Calibri"/>
              <a:sym typeface="Calibri"/>
            </a:endParaRPr>
          </a:p>
          <a:p>
            <a:pPr marL="457200" lvl="0" indent="-342900" algn="l" rtl="0">
              <a:lnSpc>
                <a:spcPct val="100000"/>
              </a:lnSpc>
              <a:spcBef>
                <a:spcPts val="1000"/>
              </a:spcBef>
              <a:spcAft>
                <a:spcPts val="0"/>
              </a:spcAft>
              <a:buSzPts val="1800"/>
              <a:buFont typeface="Noto Sans Symbols"/>
              <a:buChar char="⮚"/>
            </a:pPr>
            <a:r>
              <a:rPr lang="en-US" sz="3000" dirty="0">
                <a:solidFill>
                  <a:srgbClr val="020202"/>
                </a:solidFill>
                <a:latin typeface="Calibri"/>
                <a:ea typeface="Calibri"/>
                <a:cs typeface="Calibri"/>
                <a:sym typeface="Calibri"/>
              </a:rPr>
              <a:t>March: notification of selection by EPA?</a:t>
            </a:r>
            <a:endParaRPr lang="en-US" sz="3000" dirty="0">
              <a:solidFill>
                <a:srgbClr val="020202"/>
              </a:solidFill>
            </a:endParaRPr>
          </a:p>
          <a:p>
            <a:pPr marL="457200" lvl="0" indent="-342900" algn="l" rtl="0">
              <a:lnSpc>
                <a:spcPct val="100000"/>
              </a:lnSpc>
              <a:spcBef>
                <a:spcPts val="1000"/>
              </a:spcBef>
              <a:spcAft>
                <a:spcPts val="0"/>
              </a:spcAft>
              <a:buSzPts val="1800"/>
              <a:buFont typeface="Noto Sans Symbols"/>
              <a:buChar char="⮚"/>
            </a:pPr>
            <a:r>
              <a:rPr lang="en-US" sz="3000" dirty="0">
                <a:solidFill>
                  <a:srgbClr val="020202"/>
                </a:solidFill>
              </a:rPr>
              <a:t>April - June: negotiation and execution of grant award with EPA</a:t>
            </a:r>
          </a:p>
          <a:p>
            <a:pPr marL="457200" lvl="0" indent="-342900" algn="l" rtl="0">
              <a:lnSpc>
                <a:spcPct val="100000"/>
              </a:lnSpc>
              <a:spcBef>
                <a:spcPts val="1000"/>
              </a:spcBef>
              <a:spcAft>
                <a:spcPts val="0"/>
              </a:spcAft>
              <a:buSzPts val="1800"/>
              <a:buFont typeface="Noto Sans Symbols"/>
              <a:buChar char="⮚"/>
            </a:pPr>
            <a:r>
              <a:rPr lang="en-US" sz="3000" dirty="0">
                <a:solidFill>
                  <a:srgbClr val="020202"/>
                </a:solidFill>
                <a:latin typeface="Calibri"/>
                <a:ea typeface="Calibri"/>
                <a:cs typeface="Calibri"/>
                <a:sym typeface="Calibri"/>
              </a:rPr>
              <a:t>July – September: Green Bank Start-Up: </a:t>
            </a:r>
          </a:p>
          <a:p>
            <a:pPr lvl="1">
              <a:lnSpc>
                <a:spcPct val="100000"/>
              </a:lnSpc>
              <a:spcBef>
                <a:spcPts val="1000"/>
              </a:spcBef>
              <a:buFont typeface="Courier New" panose="02070309020205020404" pitchFamily="49" charset="0"/>
              <a:buChar char="o"/>
            </a:pPr>
            <a:r>
              <a:rPr lang="en-US" sz="2600" dirty="0">
                <a:solidFill>
                  <a:srgbClr val="020202"/>
                </a:solidFill>
                <a:latin typeface="Calibri"/>
                <a:ea typeface="Calibri"/>
                <a:cs typeface="Calibri"/>
                <a:sym typeface="Calibri"/>
              </a:rPr>
              <a:t>Hire</a:t>
            </a:r>
            <a:r>
              <a:rPr lang="en-US" sz="2600" dirty="0">
                <a:solidFill>
                  <a:srgbClr val="020202"/>
                </a:solidFill>
              </a:rPr>
              <a:t> lead staff</a:t>
            </a:r>
          </a:p>
          <a:p>
            <a:pPr lvl="1">
              <a:lnSpc>
                <a:spcPct val="100000"/>
              </a:lnSpc>
              <a:spcBef>
                <a:spcPts val="1000"/>
              </a:spcBef>
              <a:buFont typeface="Courier New" panose="02070309020205020404" pitchFamily="49" charset="0"/>
              <a:buChar char="o"/>
            </a:pPr>
            <a:r>
              <a:rPr lang="en-US" sz="2600" dirty="0">
                <a:solidFill>
                  <a:srgbClr val="020202"/>
                </a:solidFill>
              </a:rPr>
              <a:t>Develop procedures, application materials, selection process</a:t>
            </a:r>
            <a:endParaRPr lang="en-US" sz="2600" dirty="0">
              <a:solidFill>
                <a:srgbClr val="020202"/>
              </a:solidFill>
              <a:latin typeface="Calibri"/>
              <a:ea typeface="Calibri"/>
              <a:cs typeface="Calibri"/>
              <a:sym typeface="Calibri"/>
            </a:endParaRPr>
          </a:p>
          <a:p>
            <a:pPr marL="457200" lvl="0" indent="-342900" algn="l" rtl="0">
              <a:lnSpc>
                <a:spcPct val="100000"/>
              </a:lnSpc>
              <a:spcBef>
                <a:spcPts val="1000"/>
              </a:spcBef>
              <a:spcAft>
                <a:spcPts val="0"/>
              </a:spcAft>
              <a:buSzPts val="1800"/>
              <a:buFont typeface="Noto Sans Symbols"/>
              <a:buChar char="⮚"/>
            </a:pPr>
            <a:r>
              <a:rPr lang="en-US" sz="3000" dirty="0">
                <a:solidFill>
                  <a:srgbClr val="020202"/>
                </a:solidFill>
              </a:rPr>
              <a:t>October: open Capitalization Award application</a:t>
            </a:r>
          </a:p>
          <a:p>
            <a:pPr marL="457200" lvl="0" indent="-342900" algn="l" rtl="0">
              <a:lnSpc>
                <a:spcPct val="100000"/>
              </a:lnSpc>
              <a:spcBef>
                <a:spcPts val="1000"/>
              </a:spcBef>
              <a:spcAft>
                <a:spcPts val="0"/>
              </a:spcAft>
              <a:buSzPts val="1800"/>
              <a:buFont typeface="Noto Sans Symbols"/>
              <a:buChar char="⮚"/>
            </a:pPr>
            <a:r>
              <a:rPr lang="en-US" sz="3000" dirty="0">
                <a:solidFill>
                  <a:srgbClr val="020202"/>
                </a:solidFill>
              </a:rPr>
              <a:t>January: approve and issue first Capitalization Awards to Community Lenders.</a:t>
            </a:r>
          </a:p>
        </p:txBody>
      </p:sp>
    </p:spTree>
    <p:extLst>
      <p:ext uri="{BB962C8B-B14F-4D97-AF65-F5344CB8AC3E}">
        <p14:creationId xmlns:p14="http://schemas.microsoft.com/office/powerpoint/2010/main" val="1845848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
          <a:extLst>
            <a:ext uri="{FF2B5EF4-FFF2-40B4-BE49-F238E27FC236}">
              <a16:creationId xmlns:a16="http://schemas.microsoft.com/office/drawing/2014/main" id="{30508AB0-22C1-D708-3766-4C04B01EDB80}"/>
            </a:ext>
          </a:extLst>
        </p:cNvPr>
        <p:cNvGrpSpPr/>
        <p:nvPr/>
      </p:nvGrpSpPr>
      <p:grpSpPr>
        <a:xfrm>
          <a:off x="0" y="0"/>
          <a:ext cx="0" cy="0"/>
          <a:chOff x="0" y="0"/>
          <a:chExt cx="0" cy="0"/>
        </a:xfrm>
      </p:grpSpPr>
      <p:sp>
        <p:nvSpPr>
          <p:cNvPr id="66" name="Google Shape;66;p1">
            <a:extLst>
              <a:ext uri="{FF2B5EF4-FFF2-40B4-BE49-F238E27FC236}">
                <a16:creationId xmlns:a16="http://schemas.microsoft.com/office/drawing/2014/main" id="{96717A9C-40AA-D43D-56A0-C2420C3B5FA0}"/>
              </a:ext>
            </a:extLst>
          </p:cNvPr>
          <p:cNvSpPr txBox="1">
            <a:spLocks noGrp="1"/>
          </p:cNvSpPr>
          <p:nvPr>
            <p:ph type="ctrTitle"/>
          </p:nvPr>
        </p:nvSpPr>
        <p:spPr>
          <a:xfrm>
            <a:off x="1191491" y="2224350"/>
            <a:ext cx="9739745" cy="22128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3"/>
              </a:buClr>
              <a:buSzPct val="111111"/>
              <a:buFont typeface="Calibri"/>
              <a:buNone/>
            </a:pPr>
            <a:br>
              <a:rPr lang="en-US" dirty="0"/>
            </a:br>
            <a:br>
              <a:rPr lang="en-US" dirty="0"/>
            </a:br>
            <a:r>
              <a:rPr lang="en-US" dirty="0"/>
              <a:t>Green Bank for</a:t>
            </a:r>
            <a:r>
              <a:rPr lang="en-US" b="1" dirty="0">
                <a:solidFill>
                  <a:schemeClr val="accent3"/>
                </a:solidFill>
                <a:latin typeface="Calibri"/>
                <a:ea typeface="Calibri"/>
                <a:cs typeface="Calibri"/>
                <a:sym typeface="Calibri"/>
              </a:rPr>
              <a:t> Appalachia, </a:t>
            </a:r>
            <a:br>
              <a:rPr lang="en-US" b="1" dirty="0">
                <a:solidFill>
                  <a:schemeClr val="accent3"/>
                </a:solidFill>
                <a:latin typeface="Calibri"/>
                <a:ea typeface="Calibri"/>
                <a:cs typeface="Calibri"/>
                <a:sym typeface="Calibri"/>
              </a:rPr>
            </a:br>
            <a:r>
              <a:rPr lang="en-US" b="1" dirty="0">
                <a:solidFill>
                  <a:schemeClr val="accent3"/>
                </a:solidFill>
                <a:latin typeface="Calibri"/>
                <a:ea typeface="Calibri"/>
                <a:cs typeface="Calibri"/>
                <a:sym typeface="Calibri"/>
              </a:rPr>
              <a:t>Energy Communities, </a:t>
            </a:r>
            <a:br>
              <a:rPr lang="en-US" b="1" dirty="0">
                <a:solidFill>
                  <a:schemeClr val="accent3"/>
                </a:solidFill>
                <a:latin typeface="Calibri"/>
                <a:ea typeface="Calibri"/>
                <a:cs typeface="Calibri"/>
                <a:sym typeface="Calibri"/>
              </a:rPr>
            </a:br>
            <a:r>
              <a:rPr lang="en-US" b="1" dirty="0">
                <a:solidFill>
                  <a:schemeClr val="accent3"/>
                </a:solidFill>
                <a:latin typeface="Calibri"/>
                <a:ea typeface="Calibri"/>
                <a:cs typeface="Calibri"/>
                <a:sym typeface="Calibri"/>
              </a:rPr>
              <a:t>and Underserved Rural America</a:t>
            </a:r>
            <a:br>
              <a:rPr lang="en-US" b="1" dirty="0">
                <a:solidFill>
                  <a:schemeClr val="accent3"/>
                </a:solidFill>
                <a:latin typeface="Calibri"/>
                <a:ea typeface="Calibri"/>
                <a:cs typeface="Calibri"/>
                <a:sym typeface="Calibri"/>
              </a:rPr>
            </a:br>
            <a:br>
              <a:rPr lang="en-US" sz="3300" b="1" dirty="0">
                <a:solidFill>
                  <a:schemeClr val="accent3"/>
                </a:solidFill>
                <a:latin typeface="Calibri"/>
                <a:ea typeface="Calibri"/>
                <a:cs typeface="Calibri"/>
                <a:sym typeface="Calibri"/>
              </a:rPr>
            </a:br>
            <a:br>
              <a:rPr lang="en-US" b="1" dirty="0">
                <a:solidFill>
                  <a:schemeClr val="accent3"/>
                </a:solidFill>
                <a:latin typeface="Calibri"/>
                <a:ea typeface="Calibri"/>
                <a:cs typeface="Calibri"/>
                <a:sym typeface="Calibri"/>
              </a:rPr>
            </a:br>
            <a:endParaRPr dirty="0"/>
          </a:p>
        </p:txBody>
      </p:sp>
      <p:sp>
        <p:nvSpPr>
          <p:cNvPr id="67" name="Google Shape;67;p1">
            <a:extLst>
              <a:ext uri="{FF2B5EF4-FFF2-40B4-BE49-F238E27FC236}">
                <a16:creationId xmlns:a16="http://schemas.microsoft.com/office/drawing/2014/main" id="{2CEA3F53-8ADF-5E72-F1CF-6D3A5F452F47}"/>
              </a:ext>
            </a:extLst>
          </p:cNvPr>
          <p:cNvSpPr txBox="1">
            <a:spLocks noGrp="1"/>
          </p:cNvSpPr>
          <p:nvPr>
            <p:ph type="subTitle" idx="1"/>
          </p:nvPr>
        </p:nvSpPr>
        <p:spPr>
          <a:xfrm>
            <a:off x="967838" y="4380675"/>
            <a:ext cx="10256323" cy="2058225"/>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7F7F7F"/>
              </a:buClr>
              <a:buSzPts val="2400"/>
              <a:buNone/>
            </a:pPr>
            <a:r>
              <a:rPr lang="en-US" sz="3000" i="1" dirty="0">
                <a:solidFill>
                  <a:schemeClr val="accent4"/>
                </a:solidFill>
              </a:rPr>
              <a:t>Growing the next generation energy economy in Rural America</a:t>
            </a:r>
          </a:p>
          <a:p>
            <a:pPr marL="0" lvl="0" indent="0" algn="ctr" rtl="0">
              <a:lnSpc>
                <a:spcPct val="90000"/>
              </a:lnSpc>
              <a:spcBef>
                <a:spcPts val="0"/>
              </a:spcBef>
              <a:spcAft>
                <a:spcPts val="0"/>
              </a:spcAft>
              <a:buClr>
                <a:srgbClr val="7F7F7F"/>
              </a:buClr>
              <a:buSzPts val="2400"/>
              <a:buNone/>
            </a:pPr>
            <a:endParaRPr lang="en-US" sz="2000" i="1" dirty="0">
              <a:solidFill>
                <a:schemeClr val="accent4"/>
              </a:solidFill>
            </a:endParaRPr>
          </a:p>
          <a:p>
            <a:pPr marL="0" lvl="0" indent="0" algn="ctr" rtl="0">
              <a:lnSpc>
                <a:spcPct val="90000"/>
              </a:lnSpc>
              <a:spcBef>
                <a:spcPts val="0"/>
              </a:spcBef>
              <a:spcAft>
                <a:spcPts val="0"/>
              </a:spcAft>
              <a:buClr>
                <a:srgbClr val="7F7F7F"/>
              </a:buClr>
              <a:buSzPts val="2400"/>
              <a:buNone/>
            </a:pPr>
            <a:r>
              <a:rPr lang="en-US" sz="2000" i="1" dirty="0">
                <a:solidFill>
                  <a:schemeClr val="accent4"/>
                </a:solidFill>
                <a:hlinkClick r:id="rId3"/>
              </a:rPr>
              <a:t>https://appalachiancommunitycapitalcdfi.org/oa-program/green-bank-for-appalachia-energy-communities-and-underserved-rural-america/</a:t>
            </a:r>
            <a:endParaRPr lang="en-US" sz="2000" i="1" dirty="0">
              <a:solidFill>
                <a:schemeClr val="accent4"/>
              </a:solidFill>
            </a:endParaRPr>
          </a:p>
          <a:p>
            <a:pPr marL="0" lvl="0" indent="0" algn="ctr" rtl="0">
              <a:lnSpc>
                <a:spcPct val="90000"/>
              </a:lnSpc>
              <a:spcBef>
                <a:spcPts val="0"/>
              </a:spcBef>
              <a:spcAft>
                <a:spcPts val="0"/>
              </a:spcAft>
              <a:buClr>
                <a:srgbClr val="7F7F7F"/>
              </a:buClr>
              <a:buSzPts val="2400"/>
              <a:buNone/>
            </a:pPr>
            <a:endParaRPr lang="en-US" sz="2000" i="1" dirty="0">
              <a:solidFill>
                <a:schemeClr val="accent4"/>
              </a:solidFill>
              <a:hlinkClick r:id="rId4"/>
            </a:endParaRPr>
          </a:p>
          <a:p>
            <a:pPr marL="0" lvl="0" indent="0" algn="ctr" rtl="0">
              <a:lnSpc>
                <a:spcPct val="90000"/>
              </a:lnSpc>
              <a:spcBef>
                <a:spcPts val="0"/>
              </a:spcBef>
              <a:spcAft>
                <a:spcPts val="0"/>
              </a:spcAft>
              <a:buClr>
                <a:srgbClr val="7F7F7F"/>
              </a:buClr>
              <a:buSzPts val="2400"/>
              <a:buNone/>
            </a:pPr>
            <a:r>
              <a:rPr lang="en-US" sz="2000" i="1" dirty="0">
                <a:solidFill>
                  <a:schemeClr val="accent4"/>
                </a:solidFill>
                <a:hlinkClick r:id="rId4"/>
              </a:rPr>
              <a:t>greenbank@acc1.org</a:t>
            </a:r>
            <a:r>
              <a:rPr lang="en-US" sz="2000" i="1" dirty="0">
                <a:solidFill>
                  <a:schemeClr val="accent4"/>
                </a:solidFill>
              </a:rPr>
              <a:t> </a:t>
            </a:r>
          </a:p>
          <a:p>
            <a:pPr marL="0" lvl="0" indent="0" algn="ctr" rtl="0">
              <a:lnSpc>
                <a:spcPct val="90000"/>
              </a:lnSpc>
              <a:spcBef>
                <a:spcPts val="0"/>
              </a:spcBef>
              <a:spcAft>
                <a:spcPts val="0"/>
              </a:spcAft>
              <a:buClr>
                <a:srgbClr val="7F7F7F"/>
              </a:buClr>
              <a:buSzPts val="2400"/>
              <a:buNone/>
            </a:pPr>
            <a:endParaRPr lang="en-US" sz="3000" i="1" dirty="0">
              <a:solidFill>
                <a:schemeClr val="accent4"/>
              </a:solidFill>
            </a:endParaRPr>
          </a:p>
          <a:p>
            <a:pPr marL="0" lvl="0" indent="0" algn="ctr" rtl="0">
              <a:lnSpc>
                <a:spcPct val="90000"/>
              </a:lnSpc>
              <a:spcBef>
                <a:spcPts val="0"/>
              </a:spcBef>
              <a:spcAft>
                <a:spcPts val="0"/>
              </a:spcAft>
              <a:buClr>
                <a:srgbClr val="7F7F7F"/>
              </a:buClr>
              <a:buSzPts val="2400"/>
              <a:buNone/>
            </a:pPr>
            <a:endParaRPr lang="en-US" sz="3000" i="1" dirty="0">
              <a:solidFill>
                <a:schemeClr val="bg2"/>
              </a:solidFill>
            </a:endParaRPr>
          </a:p>
        </p:txBody>
      </p:sp>
      <p:pic>
        <p:nvPicPr>
          <p:cNvPr id="69" name="Google Shape;69;p1" descr="Appalachian Community Capital Logo">
            <a:extLst>
              <a:ext uri="{FF2B5EF4-FFF2-40B4-BE49-F238E27FC236}">
                <a16:creationId xmlns:a16="http://schemas.microsoft.com/office/drawing/2014/main" id="{5733FF3A-8D71-B44E-03DA-1B2F8E3DAFA2}"/>
              </a:ext>
            </a:extLst>
          </p:cNvPr>
          <p:cNvPicPr preferRelativeResize="0"/>
          <p:nvPr/>
        </p:nvPicPr>
        <p:blipFill rotWithShape="1">
          <a:blip r:embed="rId5">
            <a:alphaModFix/>
          </a:blip>
          <a:srcRect/>
          <a:stretch/>
        </p:blipFill>
        <p:spPr>
          <a:xfrm>
            <a:off x="4921828" y="2549236"/>
            <a:ext cx="2272146" cy="1233055"/>
          </a:xfrm>
          <a:prstGeom prst="rect">
            <a:avLst/>
          </a:prstGeom>
          <a:noFill/>
          <a:ln>
            <a:noFill/>
          </a:ln>
        </p:spPr>
      </p:pic>
    </p:spTree>
    <p:extLst>
      <p:ext uri="{BB962C8B-B14F-4D97-AF65-F5344CB8AC3E}">
        <p14:creationId xmlns:p14="http://schemas.microsoft.com/office/powerpoint/2010/main" val="1757797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89" name="Google Shape;89;p2"/>
          <p:cNvSpPr txBox="1">
            <a:spLocks noGrp="1"/>
          </p:cNvSpPr>
          <p:nvPr>
            <p:ph type="title"/>
          </p:nvPr>
        </p:nvSpPr>
        <p:spPr>
          <a:xfrm>
            <a:off x="695325" y="174626"/>
            <a:ext cx="10515600" cy="76835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dirty="0"/>
              <a:t> </a:t>
            </a:r>
            <a:endParaRPr dirty="0"/>
          </a:p>
        </p:txBody>
      </p:sp>
      <p:sp>
        <p:nvSpPr>
          <p:cNvPr id="90" name="Google Shape;90;p2"/>
          <p:cNvSpPr txBox="1">
            <a:spLocks noGrp="1"/>
          </p:cNvSpPr>
          <p:nvPr>
            <p:ph type="body" idx="1"/>
          </p:nvPr>
        </p:nvSpPr>
        <p:spPr>
          <a:xfrm>
            <a:off x="257175" y="955558"/>
            <a:ext cx="11763376" cy="4946883"/>
          </a:xfrm>
          <a:prstGeom prst="rect">
            <a:avLst/>
          </a:prstGeom>
          <a:noFill/>
          <a:ln>
            <a:noFill/>
          </a:ln>
        </p:spPr>
        <p:txBody>
          <a:bodyPr spcFirstLastPara="1" wrap="square" lIns="91425" tIns="45700" rIns="91425" bIns="45700" anchor="t" anchorCtr="0">
            <a:normAutofit fontScale="70000" lnSpcReduction="20000"/>
          </a:bodyPr>
          <a:lstStyle/>
          <a:p>
            <a:pPr marL="114300" lvl="0" indent="0" rtl="0">
              <a:lnSpc>
                <a:spcPct val="110000"/>
              </a:lnSpc>
              <a:spcBef>
                <a:spcPts val="0"/>
              </a:spcBef>
              <a:spcAft>
                <a:spcPts val="0"/>
              </a:spcAft>
              <a:buSzPct val="66176"/>
              <a:buNone/>
            </a:pPr>
            <a:r>
              <a:rPr lang="en-US" sz="3200" b="1" u="sng" dirty="0">
                <a:solidFill>
                  <a:srgbClr val="1B587C"/>
                </a:solidFill>
                <a:latin typeface="Arial"/>
                <a:ea typeface="Arial"/>
                <a:cs typeface="Arial"/>
                <a:sym typeface="Arial"/>
              </a:rPr>
              <a:t>Vision:</a:t>
            </a:r>
          </a:p>
          <a:p>
            <a:pPr marL="114300" lvl="0" indent="0" rtl="0">
              <a:lnSpc>
                <a:spcPct val="110000"/>
              </a:lnSpc>
              <a:spcBef>
                <a:spcPts val="0"/>
              </a:spcBef>
              <a:spcAft>
                <a:spcPts val="0"/>
              </a:spcAft>
              <a:buSzPct val="66176"/>
              <a:buNone/>
            </a:pPr>
            <a:endParaRPr lang="en-US" sz="3200" b="1" u="sng" dirty="0">
              <a:solidFill>
                <a:srgbClr val="1B587C"/>
              </a:solidFill>
              <a:latin typeface="Arial"/>
              <a:ea typeface="Arial"/>
              <a:cs typeface="Arial"/>
              <a:sym typeface="Arial"/>
            </a:endParaRPr>
          </a:p>
          <a:p>
            <a:pPr marL="114300" lvl="0" indent="0" algn="ctr" rtl="0">
              <a:lnSpc>
                <a:spcPct val="110000"/>
              </a:lnSpc>
              <a:spcBef>
                <a:spcPts val="0"/>
              </a:spcBef>
              <a:spcAft>
                <a:spcPts val="0"/>
              </a:spcAft>
              <a:buSzPct val="66176"/>
              <a:buNone/>
            </a:pPr>
            <a:r>
              <a:rPr lang="en-US" sz="3200" b="1" dirty="0">
                <a:solidFill>
                  <a:srgbClr val="1B587C"/>
                </a:solidFill>
                <a:latin typeface="Arial"/>
                <a:ea typeface="Arial"/>
                <a:cs typeface="Arial"/>
                <a:sym typeface="Arial"/>
              </a:rPr>
              <a:t>The Green Bank for Rural America will grow the next generation energy economy, supporting thousands of businesses and create thousands more quality jobs in economically distressed communities while reducing the carbon footprint in target communities.   </a:t>
            </a:r>
            <a:endParaRPr dirty="0">
              <a:latin typeface="Arial"/>
              <a:ea typeface="Arial"/>
              <a:cs typeface="Arial"/>
              <a:sym typeface="Arial"/>
            </a:endParaRPr>
          </a:p>
          <a:p>
            <a:pPr marL="114300" lvl="0" indent="0" algn="ctr" rtl="0">
              <a:lnSpc>
                <a:spcPct val="110000"/>
              </a:lnSpc>
              <a:spcBef>
                <a:spcPts val="0"/>
              </a:spcBef>
              <a:spcAft>
                <a:spcPts val="0"/>
              </a:spcAft>
              <a:buSzPct val="66176"/>
              <a:buNone/>
            </a:pPr>
            <a:endParaRPr sz="3200" b="1" dirty="0">
              <a:solidFill>
                <a:srgbClr val="1B587C"/>
              </a:solidFill>
              <a:latin typeface="Arial"/>
              <a:ea typeface="Arial"/>
              <a:cs typeface="Arial"/>
              <a:sym typeface="Arial"/>
            </a:endParaRPr>
          </a:p>
          <a:p>
            <a:pPr marL="114300" lvl="0" indent="0" algn="ctr" rtl="0">
              <a:lnSpc>
                <a:spcPct val="110000"/>
              </a:lnSpc>
              <a:spcBef>
                <a:spcPts val="0"/>
              </a:spcBef>
              <a:spcAft>
                <a:spcPts val="0"/>
              </a:spcAft>
              <a:buSzPct val="66176"/>
              <a:buNone/>
            </a:pPr>
            <a:r>
              <a:rPr lang="en-US" sz="3200" b="1" dirty="0">
                <a:solidFill>
                  <a:srgbClr val="1B587C"/>
                </a:solidFill>
                <a:latin typeface="Arial"/>
                <a:ea typeface="Arial"/>
                <a:cs typeface="Arial"/>
                <a:sym typeface="Arial"/>
              </a:rPr>
              <a:t>This effort will be supported by funding from the EPA Greenhouse Gas Reduction Fund (GGRF), the Appalachian Regional Commission, as well as private investment from corporate and philanthropic partners.  </a:t>
            </a:r>
            <a:endParaRPr dirty="0">
              <a:latin typeface="Arial"/>
              <a:ea typeface="Arial"/>
              <a:cs typeface="Arial"/>
              <a:sym typeface="Arial"/>
            </a:endParaRPr>
          </a:p>
          <a:p>
            <a:pPr marL="114300" lvl="0" indent="0" algn="ctr" rtl="0">
              <a:lnSpc>
                <a:spcPct val="110000"/>
              </a:lnSpc>
              <a:spcBef>
                <a:spcPts val="0"/>
              </a:spcBef>
              <a:spcAft>
                <a:spcPts val="0"/>
              </a:spcAft>
              <a:buSzPct val="66176"/>
              <a:buNone/>
            </a:pPr>
            <a:endParaRPr sz="3200" b="1" dirty="0">
              <a:solidFill>
                <a:srgbClr val="1B587C"/>
              </a:solidFill>
              <a:latin typeface="Arial"/>
              <a:ea typeface="Arial"/>
              <a:cs typeface="Arial"/>
              <a:sym typeface="Arial"/>
            </a:endParaRPr>
          </a:p>
          <a:p>
            <a:pPr marL="114300" lvl="0" indent="0" algn="ctr" rtl="0">
              <a:lnSpc>
                <a:spcPct val="110000"/>
              </a:lnSpc>
              <a:spcBef>
                <a:spcPts val="0"/>
              </a:spcBef>
              <a:spcAft>
                <a:spcPts val="0"/>
              </a:spcAft>
              <a:buSzPct val="66176"/>
              <a:buNone/>
            </a:pPr>
            <a:r>
              <a:rPr lang="en-US" sz="3200" b="1" dirty="0">
                <a:solidFill>
                  <a:srgbClr val="1B587C"/>
                </a:solidFill>
                <a:latin typeface="Arial"/>
                <a:ea typeface="Arial"/>
                <a:cs typeface="Arial"/>
                <a:sym typeface="Arial"/>
              </a:rPr>
              <a:t>Appalachia and Rural America have powered the economic growth of our nation – from coal, to oil, to natural gas - and the Green Bank will help ensure these communities are well positioned to leverage opportunities presented by the new energy economy.</a:t>
            </a:r>
            <a:endParaRPr dirty="0">
              <a:latin typeface="Arial"/>
              <a:ea typeface="Arial"/>
              <a:cs typeface="Arial"/>
              <a:sym typeface="Arial"/>
            </a:endParaRPr>
          </a:p>
          <a:p>
            <a:pPr marL="114300" lvl="0" indent="0" algn="ctr" rtl="0">
              <a:lnSpc>
                <a:spcPct val="110000"/>
              </a:lnSpc>
              <a:spcBef>
                <a:spcPts val="0"/>
              </a:spcBef>
              <a:spcAft>
                <a:spcPts val="0"/>
              </a:spcAft>
              <a:buSzPct val="66176"/>
              <a:buNone/>
            </a:pPr>
            <a:endParaRPr sz="3200" b="1" dirty="0">
              <a:solidFill>
                <a:srgbClr val="1B587C"/>
              </a:solidFill>
              <a:latin typeface="Arial"/>
              <a:ea typeface="Arial"/>
              <a:cs typeface="Arial"/>
              <a:sym typeface="Arial"/>
            </a:endParaRPr>
          </a:p>
          <a:p>
            <a:pPr marL="114300" lvl="0" indent="0" algn="l" rtl="0">
              <a:lnSpc>
                <a:spcPct val="90000"/>
              </a:lnSpc>
              <a:spcBef>
                <a:spcPts val="1000"/>
              </a:spcBef>
              <a:spcAft>
                <a:spcPts val="0"/>
              </a:spcAft>
              <a:buSzPct val="75630"/>
              <a:buNone/>
            </a:pPr>
            <a:endParaRPr dirty="0">
              <a:latin typeface="Arial"/>
              <a:ea typeface="Arial"/>
              <a:cs typeface="Arial"/>
              <a:sym typeface="Arial"/>
            </a:endParaRPr>
          </a:p>
          <a:p>
            <a:pPr marL="114300" lvl="0" indent="0" algn="l" rtl="0">
              <a:lnSpc>
                <a:spcPct val="90000"/>
              </a:lnSpc>
              <a:spcBef>
                <a:spcPts val="1000"/>
              </a:spcBef>
              <a:spcAft>
                <a:spcPts val="0"/>
              </a:spcAft>
              <a:buSzPct val="75630"/>
              <a:buNone/>
            </a:pPr>
            <a:endParaRPr dirty="0">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0"/>
          <p:cNvSpPr txBox="1">
            <a:spLocks noGrp="1"/>
          </p:cNvSpPr>
          <p:nvPr>
            <p:ph type="ctrTitle"/>
          </p:nvPr>
        </p:nvSpPr>
        <p:spPr>
          <a:xfrm>
            <a:off x="1388134" y="1773316"/>
            <a:ext cx="9144000" cy="22128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3"/>
              </a:buClr>
              <a:buSzPct val="111111"/>
              <a:buFont typeface="Calibri"/>
              <a:buNone/>
            </a:pPr>
            <a:br>
              <a:rPr lang="en-US" dirty="0"/>
            </a:br>
            <a:br>
              <a:rPr lang="en-US" dirty="0"/>
            </a:br>
            <a:br>
              <a:rPr lang="en-US" dirty="0"/>
            </a:br>
            <a:br>
              <a:rPr lang="en-US" dirty="0"/>
            </a:br>
            <a:br>
              <a:rPr lang="en-US" dirty="0"/>
            </a:br>
            <a:br>
              <a:rPr lang="en-US" dirty="0"/>
            </a:br>
            <a:br>
              <a:rPr lang="en-US" dirty="0"/>
            </a:br>
            <a:br>
              <a:rPr lang="en-US" dirty="0"/>
            </a:br>
            <a:r>
              <a:rPr lang="en-US" dirty="0"/>
              <a:t>Green Bank for</a:t>
            </a:r>
            <a:r>
              <a:rPr lang="en-US" b="1" dirty="0">
                <a:solidFill>
                  <a:schemeClr val="accent3"/>
                </a:solidFill>
                <a:latin typeface="Calibri"/>
                <a:ea typeface="Calibri"/>
                <a:cs typeface="Calibri"/>
                <a:sym typeface="Calibri"/>
              </a:rPr>
              <a:t> Rural America</a:t>
            </a:r>
            <a:br>
              <a:rPr lang="en-US" b="1" dirty="0">
                <a:solidFill>
                  <a:schemeClr val="accent3"/>
                </a:solidFill>
                <a:latin typeface="Calibri"/>
                <a:ea typeface="Calibri"/>
                <a:cs typeface="Calibri"/>
                <a:sym typeface="Calibri"/>
              </a:rPr>
            </a:br>
            <a:br>
              <a:rPr lang="en-US" sz="3300" b="1" dirty="0">
                <a:solidFill>
                  <a:schemeClr val="accent3"/>
                </a:solidFill>
                <a:latin typeface="Calibri"/>
                <a:ea typeface="Calibri"/>
                <a:cs typeface="Calibri"/>
                <a:sym typeface="Calibri"/>
              </a:rPr>
            </a:br>
            <a:br>
              <a:rPr lang="en-US" b="1" dirty="0">
                <a:solidFill>
                  <a:schemeClr val="accent3"/>
                </a:solidFill>
                <a:latin typeface="Calibri"/>
                <a:ea typeface="Calibri"/>
                <a:cs typeface="Calibri"/>
                <a:sym typeface="Calibri"/>
              </a:rPr>
            </a:br>
            <a:endParaRPr dirty="0"/>
          </a:p>
        </p:txBody>
      </p:sp>
      <p:sp>
        <p:nvSpPr>
          <p:cNvPr id="139" name="Google Shape;139;p10"/>
          <p:cNvSpPr txBox="1">
            <a:spLocks noGrp="1"/>
          </p:cNvSpPr>
          <p:nvPr>
            <p:ph type="subTitle" idx="1"/>
          </p:nvPr>
        </p:nvSpPr>
        <p:spPr>
          <a:xfrm>
            <a:off x="2036617" y="3701147"/>
            <a:ext cx="9143999" cy="2408708"/>
          </a:xfrm>
          <a:prstGeom prst="rect">
            <a:avLst/>
          </a:prstGeom>
          <a:noFill/>
          <a:ln>
            <a:noFill/>
          </a:ln>
        </p:spPr>
        <p:txBody>
          <a:bodyPr spcFirstLastPara="1" wrap="square" lIns="91425" tIns="45700" rIns="91425" bIns="45700" anchor="t" anchorCtr="0">
            <a:normAutofit fontScale="47500" lnSpcReduction="20000"/>
          </a:bodyPr>
          <a:lstStyle/>
          <a:p>
            <a:pPr marL="0" lvl="0" indent="0" algn="ctr" rtl="0">
              <a:lnSpc>
                <a:spcPct val="90000"/>
              </a:lnSpc>
              <a:spcBef>
                <a:spcPts val="0"/>
              </a:spcBef>
              <a:spcAft>
                <a:spcPts val="0"/>
              </a:spcAft>
              <a:buClr>
                <a:srgbClr val="7F7F7F"/>
              </a:buClr>
              <a:buSzPct val="128000"/>
              <a:buNone/>
            </a:pPr>
            <a:endParaRPr lang="en-US" sz="3000" b="1" i="1" dirty="0">
              <a:solidFill>
                <a:schemeClr val="accent4"/>
              </a:solidFill>
            </a:endParaRPr>
          </a:p>
          <a:p>
            <a:pPr marL="0" lvl="0" indent="0" algn="l" rtl="0">
              <a:lnSpc>
                <a:spcPct val="90000"/>
              </a:lnSpc>
              <a:spcBef>
                <a:spcPts val="0"/>
              </a:spcBef>
              <a:spcAft>
                <a:spcPts val="0"/>
              </a:spcAft>
              <a:buClr>
                <a:srgbClr val="7F7F7F"/>
              </a:buClr>
              <a:buSzPct val="71111"/>
              <a:buNone/>
            </a:pPr>
            <a:r>
              <a:rPr lang="en-US" sz="5400" b="1" dirty="0">
                <a:solidFill>
                  <a:schemeClr val="accent4"/>
                </a:solidFill>
              </a:rPr>
              <a:t>EPA Greenhouse Gas Recovery Fund CCIA application process:</a:t>
            </a:r>
          </a:p>
          <a:p>
            <a:pPr marL="0" lvl="0" indent="0" algn="l" rtl="0">
              <a:lnSpc>
                <a:spcPct val="90000"/>
              </a:lnSpc>
              <a:spcBef>
                <a:spcPts val="0"/>
              </a:spcBef>
              <a:spcAft>
                <a:spcPts val="0"/>
              </a:spcAft>
              <a:buClr>
                <a:srgbClr val="7F7F7F"/>
              </a:buClr>
              <a:buSzPct val="71111"/>
              <a:buNone/>
            </a:pPr>
            <a:endParaRPr lang="en-US" sz="5400" b="1" dirty="0">
              <a:solidFill>
                <a:schemeClr val="accent4"/>
              </a:solidFill>
            </a:endParaRPr>
          </a:p>
          <a:p>
            <a:pPr indent="-391477" algn="l">
              <a:spcBef>
                <a:spcPts val="0"/>
              </a:spcBef>
              <a:buClr>
                <a:schemeClr val="accent4"/>
              </a:buClr>
              <a:buSzPct val="100000"/>
              <a:buFont typeface="Arial"/>
              <a:buChar char="●"/>
            </a:pPr>
            <a:r>
              <a:rPr lang="en-US" sz="5400" b="1" dirty="0">
                <a:solidFill>
                  <a:schemeClr val="accent4"/>
                </a:solidFill>
              </a:rPr>
              <a:t>Application Submitted: October 12</a:t>
            </a:r>
          </a:p>
          <a:p>
            <a:pPr indent="-391477" algn="l">
              <a:spcBef>
                <a:spcPts val="0"/>
              </a:spcBef>
              <a:buClr>
                <a:schemeClr val="accent4"/>
              </a:buClr>
              <a:buSzPct val="100000"/>
              <a:buFont typeface="Arial"/>
              <a:buChar char="●"/>
            </a:pPr>
            <a:r>
              <a:rPr lang="en-US" sz="5400" b="1" dirty="0">
                <a:solidFill>
                  <a:schemeClr val="accent4"/>
                </a:solidFill>
              </a:rPr>
              <a:t>Notification as Top Ranked Application: December 15</a:t>
            </a:r>
          </a:p>
          <a:p>
            <a:pPr indent="-391477" algn="l">
              <a:spcBef>
                <a:spcPts val="0"/>
              </a:spcBef>
              <a:buClr>
                <a:schemeClr val="accent4"/>
              </a:buClr>
              <a:buSzPct val="100000"/>
              <a:buFont typeface="Arial"/>
              <a:buChar char="●"/>
            </a:pPr>
            <a:r>
              <a:rPr lang="en-US" sz="5400" b="1" dirty="0">
                <a:solidFill>
                  <a:schemeClr val="accent4"/>
                </a:solidFill>
              </a:rPr>
              <a:t>EPA Interview: January 8</a:t>
            </a:r>
          </a:p>
          <a:p>
            <a:pPr indent="-391477" algn="l">
              <a:spcBef>
                <a:spcPts val="0"/>
              </a:spcBef>
              <a:buClr>
                <a:schemeClr val="accent4"/>
              </a:buClr>
              <a:buSzPct val="100000"/>
              <a:buFont typeface="Arial"/>
              <a:buChar char="●"/>
            </a:pPr>
            <a:r>
              <a:rPr lang="en-US" sz="5400" b="1" dirty="0">
                <a:solidFill>
                  <a:schemeClr val="accent4"/>
                </a:solidFill>
              </a:rPr>
              <a:t>Notification of Selection: ~March 2024 </a:t>
            </a:r>
          </a:p>
          <a:p>
            <a:pPr indent="-391477" algn="l">
              <a:spcBef>
                <a:spcPts val="0"/>
              </a:spcBef>
              <a:buClr>
                <a:schemeClr val="accent4"/>
              </a:buClr>
              <a:buSzPct val="100000"/>
              <a:buFont typeface="Arial"/>
              <a:buChar char="●"/>
            </a:pPr>
            <a:r>
              <a:rPr lang="en-US" sz="5400" b="1" dirty="0">
                <a:solidFill>
                  <a:schemeClr val="accent4"/>
                </a:solidFill>
              </a:rPr>
              <a:t>Start of Period of Performance: ~July 2024 </a:t>
            </a:r>
          </a:p>
          <a:p>
            <a:pPr indent="-391477" algn="l">
              <a:spcBef>
                <a:spcPts val="0"/>
              </a:spcBef>
              <a:buClr>
                <a:schemeClr val="accent4"/>
              </a:buClr>
              <a:buSzPct val="100000"/>
              <a:buFont typeface="Arial"/>
              <a:buChar char="●"/>
            </a:pPr>
            <a:endParaRPr lang="en-US" sz="5400" b="1" dirty="0">
              <a:solidFill>
                <a:schemeClr val="accent4"/>
              </a:solidFill>
            </a:endParaRPr>
          </a:p>
          <a:p>
            <a:pPr marL="0" lvl="0" indent="0" algn="ctr" rtl="0">
              <a:lnSpc>
                <a:spcPct val="90000"/>
              </a:lnSpc>
              <a:spcBef>
                <a:spcPts val="0"/>
              </a:spcBef>
              <a:spcAft>
                <a:spcPts val="0"/>
              </a:spcAft>
              <a:buClr>
                <a:srgbClr val="7F7F7F"/>
              </a:buClr>
              <a:buSzPct val="71111"/>
              <a:buNone/>
            </a:pPr>
            <a:endParaRPr sz="5400" i="1" dirty="0">
              <a:solidFill>
                <a:schemeClr val="accent4"/>
              </a:solidFill>
            </a:endParaRPr>
          </a:p>
          <a:p>
            <a:pPr marL="0" lvl="0" indent="0" algn="ctr" rtl="0">
              <a:lnSpc>
                <a:spcPct val="90000"/>
              </a:lnSpc>
              <a:spcBef>
                <a:spcPts val="0"/>
              </a:spcBef>
              <a:spcAft>
                <a:spcPts val="0"/>
              </a:spcAft>
              <a:buClr>
                <a:srgbClr val="7F7F7F"/>
              </a:buClr>
              <a:buSzPct val="128000"/>
              <a:buNone/>
            </a:pPr>
            <a:endParaRPr sz="3000" i="1" dirty="0">
              <a:solidFill>
                <a:schemeClr val="accent4"/>
              </a:solidFill>
            </a:endParaRPr>
          </a:p>
        </p:txBody>
      </p:sp>
      <p:pic>
        <p:nvPicPr>
          <p:cNvPr id="141" name="Google Shape;141;p10" descr="Appalachian Community Capital Logo"/>
          <p:cNvPicPr preferRelativeResize="0"/>
          <p:nvPr/>
        </p:nvPicPr>
        <p:blipFill rotWithShape="1">
          <a:blip r:embed="rId3">
            <a:alphaModFix/>
          </a:blip>
          <a:srcRect/>
          <a:stretch/>
        </p:blipFill>
        <p:spPr>
          <a:xfrm>
            <a:off x="5029200" y="2299855"/>
            <a:ext cx="1898073" cy="1052945"/>
          </a:xfrm>
          <a:prstGeom prst="rect">
            <a:avLst/>
          </a:prstGeom>
          <a:noFill/>
          <a:ln>
            <a:noFill/>
          </a:ln>
        </p:spPr>
      </p:pic>
    </p:spTree>
    <p:extLst>
      <p:ext uri="{BB962C8B-B14F-4D97-AF65-F5344CB8AC3E}">
        <p14:creationId xmlns:p14="http://schemas.microsoft.com/office/powerpoint/2010/main" val="112691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1"/>
          <p:cNvSpPr txBox="1">
            <a:spLocks noGrp="1"/>
          </p:cNvSpPr>
          <p:nvPr>
            <p:ph type="ctrTitle"/>
          </p:nvPr>
        </p:nvSpPr>
        <p:spPr>
          <a:xfrm>
            <a:off x="1388134" y="1773316"/>
            <a:ext cx="9144000" cy="2212896"/>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accent3"/>
              </a:buClr>
              <a:buSzPct val="111111"/>
              <a:buFont typeface="Calibri"/>
              <a:buNone/>
            </a:pPr>
            <a:r>
              <a:rPr lang="en-US" dirty="0"/>
              <a:t>Green Bank for</a:t>
            </a:r>
            <a:r>
              <a:rPr lang="en-US" b="1" dirty="0">
                <a:solidFill>
                  <a:schemeClr val="accent3"/>
                </a:solidFill>
                <a:latin typeface="Calibri"/>
                <a:ea typeface="Calibri"/>
                <a:cs typeface="Calibri"/>
                <a:sym typeface="Calibri"/>
              </a:rPr>
              <a:t> Rural America</a:t>
            </a:r>
            <a:br>
              <a:rPr lang="en-US" b="1" dirty="0">
                <a:solidFill>
                  <a:schemeClr val="accent3"/>
                </a:solidFill>
                <a:latin typeface="Calibri"/>
                <a:ea typeface="Calibri"/>
                <a:cs typeface="Calibri"/>
                <a:sym typeface="Calibri"/>
              </a:rPr>
            </a:br>
            <a:br>
              <a:rPr lang="en-US" sz="3300" b="1" dirty="0">
                <a:solidFill>
                  <a:schemeClr val="accent3"/>
                </a:solidFill>
                <a:latin typeface="Calibri"/>
                <a:ea typeface="Calibri"/>
                <a:cs typeface="Calibri"/>
                <a:sym typeface="Calibri"/>
              </a:rPr>
            </a:br>
            <a:br>
              <a:rPr lang="en-US" b="1" dirty="0">
                <a:solidFill>
                  <a:schemeClr val="accent3"/>
                </a:solidFill>
                <a:latin typeface="Calibri"/>
                <a:ea typeface="Calibri"/>
                <a:cs typeface="Calibri"/>
                <a:sym typeface="Calibri"/>
              </a:rPr>
            </a:br>
            <a:endParaRPr dirty="0"/>
          </a:p>
        </p:txBody>
      </p:sp>
      <p:sp>
        <p:nvSpPr>
          <p:cNvPr id="82" name="Google Shape;82;p21"/>
          <p:cNvSpPr txBox="1">
            <a:spLocks noGrp="1"/>
          </p:cNvSpPr>
          <p:nvPr>
            <p:ph type="subTitle" idx="1"/>
          </p:nvPr>
        </p:nvSpPr>
        <p:spPr>
          <a:xfrm>
            <a:off x="1730478" y="3371852"/>
            <a:ext cx="8495516" cy="3495674"/>
          </a:xfrm>
          <a:prstGeom prst="rect">
            <a:avLst/>
          </a:prstGeom>
          <a:noFill/>
          <a:ln>
            <a:noFill/>
          </a:ln>
        </p:spPr>
        <p:txBody>
          <a:bodyPr spcFirstLastPara="1" wrap="square" lIns="91425" tIns="45700" rIns="91425" bIns="45700" anchor="t" anchorCtr="0">
            <a:noAutofit/>
          </a:bodyPr>
          <a:lstStyle/>
          <a:p>
            <a:pPr marL="65723" lvl="0" indent="0" algn="l" rtl="0">
              <a:lnSpc>
                <a:spcPct val="90000"/>
              </a:lnSpc>
              <a:spcBef>
                <a:spcPts val="0"/>
              </a:spcBef>
              <a:spcAft>
                <a:spcPts val="0"/>
              </a:spcAft>
              <a:buClr>
                <a:schemeClr val="accent4"/>
              </a:buClr>
              <a:buSzPct val="100000"/>
              <a:buNone/>
            </a:pPr>
            <a:r>
              <a:rPr lang="en-US" sz="1800" b="1" u="sng" dirty="0">
                <a:solidFill>
                  <a:schemeClr val="accent4"/>
                </a:solidFill>
              </a:rPr>
              <a:t>Contents</a:t>
            </a:r>
            <a:endParaRPr sz="1800" b="1" u="sng" dirty="0">
              <a:solidFill>
                <a:schemeClr val="accent4"/>
              </a:solidFill>
            </a:endParaRPr>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Target Communities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Governance</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Organizational Structure</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Network of Community Lenders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Capitalization and Technical Assistance Subawards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Financial Assistance: Use of Funds/Financial Products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Eligible Projects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TA Hubs and TA Services</a:t>
            </a:r>
            <a:endParaRPr sz="1800" dirty="0"/>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Impact Reporting</a:t>
            </a:r>
          </a:p>
          <a:p>
            <a:pPr marL="234950" lvl="0" indent="-222250" algn="l" rtl="0">
              <a:lnSpc>
                <a:spcPct val="90000"/>
              </a:lnSpc>
              <a:spcBef>
                <a:spcPts val="0"/>
              </a:spcBef>
              <a:spcAft>
                <a:spcPts val="0"/>
              </a:spcAft>
              <a:buClr>
                <a:schemeClr val="accent4"/>
              </a:buClr>
              <a:buSzPct val="100000"/>
              <a:buFont typeface="Arial"/>
              <a:buAutoNum type="arabicPeriod"/>
            </a:pPr>
            <a:r>
              <a:rPr lang="en-US" sz="1800" b="1" dirty="0">
                <a:solidFill>
                  <a:schemeClr val="accent4"/>
                </a:solidFill>
              </a:rPr>
              <a:t>Timeline / Next Steps</a:t>
            </a:r>
            <a:endParaRPr sz="1800" dirty="0"/>
          </a:p>
        </p:txBody>
      </p:sp>
      <p:pic>
        <p:nvPicPr>
          <p:cNvPr id="83" name="Google Shape;83;p21" descr="Appalachian Community Capital Logo"/>
          <p:cNvPicPr preferRelativeResize="0"/>
          <p:nvPr/>
        </p:nvPicPr>
        <p:blipFill rotWithShape="1">
          <a:blip r:embed="rId3">
            <a:alphaModFix/>
          </a:blip>
          <a:srcRect/>
          <a:stretch/>
        </p:blipFill>
        <p:spPr>
          <a:xfrm>
            <a:off x="5029200" y="2299855"/>
            <a:ext cx="1898073" cy="105294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374073" y="874999"/>
            <a:ext cx="10840316" cy="866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45454"/>
              <a:buNone/>
            </a:pPr>
            <a:br>
              <a:rPr lang="en-US"/>
            </a:br>
            <a:r>
              <a:rPr lang="en-US"/>
              <a:t>Green Bank for Rural America</a:t>
            </a:r>
            <a:br>
              <a:rPr lang="en-US"/>
            </a:br>
            <a:r>
              <a:rPr lang="en-US" sz="3800" b="1">
                <a:solidFill>
                  <a:srgbClr val="020202"/>
                </a:solidFill>
              </a:rPr>
              <a:t>  </a:t>
            </a:r>
            <a:br>
              <a:rPr lang="en-US" sz="4400" b="1">
                <a:solidFill>
                  <a:srgbClr val="020202"/>
                </a:solidFill>
              </a:rPr>
            </a:br>
            <a:br>
              <a:rPr lang="en-US"/>
            </a:br>
            <a:endParaRPr/>
          </a:p>
        </p:txBody>
      </p:sp>
      <p:sp>
        <p:nvSpPr>
          <p:cNvPr id="97" name="Google Shape;97;p22"/>
          <p:cNvSpPr txBox="1">
            <a:spLocks noGrp="1"/>
          </p:cNvSpPr>
          <p:nvPr>
            <p:ph type="body" idx="1"/>
          </p:nvPr>
        </p:nvSpPr>
        <p:spPr>
          <a:xfrm>
            <a:off x="374073" y="1308386"/>
            <a:ext cx="5555926" cy="5495929"/>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sz="3400" b="1">
                <a:solidFill>
                  <a:srgbClr val="020202"/>
                </a:solidFill>
              </a:rPr>
              <a:t>Target communities:</a:t>
            </a:r>
            <a:r>
              <a:rPr lang="en-US" sz="3400" b="1">
                <a:solidFill>
                  <a:srgbClr val="020202"/>
                </a:solidFill>
                <a:latin typeface="Calibri"/>
                <a:ea typeface="Calibri"/>
                <a:cs typeface="Calibri"/>
                <a:sym typeface="Calibri"/>
              </a:rPr>
              <a:t> </a:t>
            </a:r>
            <a:endParaRPr/>
          </a:p>
          <a:p>
            <a:pPr marL="628650" lvl="0" indent="-514350" algn="l" rtl="0">
              <a:lnSpc>
                <a:spcPct val="100000"/>
              </a:lnSpc>
              <a:spcBef>
                <a:spcPts val="1000"/>
              </a:spcBef>
              <a:spcAft>
                <a:spcPts val="0"/>
              </a:spcAft>
              <a:buSzPts val="1800"/>
              <a:buFont typeface="Arial"/>
              <a:buAutoNum type="arabicPeriod"/>
            </a:pPr>
            <a:r>
              <a:rPr lang="en-US">
                <a:solidFill>
                  <a:srgbClr val="020202"/>
                </a:solidFill>
                <a:latin typeface="Calibri"/>
                <a:ea typeface="Calibri"/>
                <a:cs typeface="Calibri"/>
                <a:sym typeface="Calibri"/>
              </a:rPr>
              <a:t>Appalachian Region – </a:t>
            </a:r>
            <a:r>
              <a:rPr lang="en-US">
                <a:solidFill>
                  <a:srgbClr val="020202"/>
                </a:solidFill>
              </a:rPr>
              <a:t>entire </a:t>
            </a:r>
            <a:r>
              <a:rPr lang="en-US">
                <a:solidFill>
                  <a:srgbClr val="020202"/>
                </a:solidFill>
                <a:latin typeface="Calibri"/>
                <a:ea typeface="Calibri"/>
                <a:cs typeface="Calibri"/>
                <a:sym typeface="Calibri"/>
              </a:rPr>
              <a:t>13 state region.</a:t>
            </a:r>
            <a:endParaRPr/>
          </a:p>
          <a:p>
            <a:pPr marL="628650" lvl="0" indent="-514350" algn="l" rtl="0">
              <a:lnSpc>
                <a:spcPct val="100000"/>
              </a:lnSpc>
              <a:spcBef>
                <a:spcPts val="1000"/>
              </a:spcBef>
              <a:spcAft>
                <a:spcPts val="0"/>
              </a:spcAft>
              <a:buSzPts val="1800"/>
              <a:buFont typeface="Arial"/>
              <a:buAutoNum type="arabicPeriod"/>
            </a:pPr>
            <a:r>
              <a:rPr lang="en-US">
                <a:solidFill>
                  <a:srgbClr val="020202"/>
                </a:solidFill>
              </a:rPr>
              <a:t>Energy Communities – </a:t>
            </a:r>
            <a:r>
              <a:rPr lang="en-US" i="1">
                <a:solidFill>
                  <a:srgbClr val="020202"/>
                </a:solidFill>
              </a:rPr>
              <a:t>see map</a:t>
            </a:r>
            <a:endParaRPr i="1"/>
          </a:p>
          <a:p>
            <a:pPr marL="628650" lvl="0" indent="-514350" algn="l" rtl="0">
              <a:lnSpc>
                <a:spcPct val="100000"/>
              </a:lnSpc>
              <a:spcBef>
                <a:spcPts val="1000"/>
              </a:spcBef>
              <a:spcAft>
                <a:spcPts val="0"/>
              </a:spcAft>
              <a:buSzPts val="1800"/>
              <a:buFont typeface="Arial"/>
              <a:buAutoNum type="arabicPeriod"/>
            </a:pPr>
            <a:r>
              <a:rPr lang="en-US">
                <a:solidFill>
                  <a:srgbClr val="020202"/>
                </a:solidFill>
                <a:latin typeface="Calibri"/>
                <a:ea typeface="Calibri"/>
                <a:cs typeface="Calibri"/>
                <a:sym typeface="Calibri"/>
              </a:rPr>
              <a:t>Rural Communities</a:t>
            </a:r>
            <a:endParaRPr i="1">
              <a:solidFill>
                <a:srgbClr val="020202"/>
              </a:solidFill>
              <a:latin typeface="Calibri"/>
              <a:ea typeface="Calibri"/>
              <a:cs typeface="Calibri"/>
              <a:sym typeface="Calibri"/>
            </a:endParaRPr>
          </a:p>
          <a:p>
            <a:pPr marL="628650" lvl="0" indent="-514350" algn="l" rtl="0">
              <a:lnSpc>
                <a:spcPct val="100000"/>
              </a:lnSpc>
              <a:spcBef>
                <a:spcPts val="1000"/>
              </a:spcBef>
              <a:spcAft>
                <a:spcPts val="0"/>
              </a:spcAft>
              <a:buSzPts val="1800"/>
              <a:buFont typeface="Arial"/>
              <a:buAutoNum type="arabicPeriod"/>
            </a:pPr>
            <a:r>
              <a:rPr lang="en-US">
                <a:solidFill>
                  <a:srgbClr val="020202"/>
                </a:solidFill>
              </a:rPr>
              <a:t>Other geographies with High Impact Projects - TBD</a:t>
            </a:r>
            <a:endParaRPr/>
          </a:p>
        </p:txBody>
      </p:sp>
      <p:pic>
        <p:nvPicPr>
          <p:cNvPr id="98" name="Google Shape;98;p22"/>
          <p:cNvPicPr preferRelativeResize="0"/>
          <p:nvPr/>
        </p:nvPicPr>
        <p:blipFill rotWithShape="1">
          <a:blip r:embed="rId3">
            <a:alphaModFix/>
          </a:blip>
          <a:srcRect/>
          <a:stretch/>
        </p:blipFill>
        <p:spPr>
          <a:xfrm>
            <a:off x="6428509" y="1308387"/>
            <a:ext cx="2992582" cy="2349214"/>
          </a:xfrm>
          <a:prstGeom prst="rect">
            <a:avLst/>
          </a:prstGeom>
          <a:noFill/>
          <a:ln w="9525" cap="flat" cmpd="sng">
            <a:solidFill>
              <a:srgbClr val="000000"/>
            </a:solidFill>
            <a:prstDash val="solid"/>
            <a:round/>
            <a:headEnd type="none" w="sm" len="sm"/>
            <a:tailEnd type="none" w="sm" len="sm"/>
          </a:ln>
        </p:spPr>
      </p:pic>
      <p:pic>
        <p:nvPicPr>
          <p:cNvPr id="99" name="Google Shape;99;p22"/>
          <p:cNvPicPr preferRelativeResize="0"/>
          <p:nvPr/>
        </p:nvPicPr>
        <p:blipFill rotWithShape="1">
          <a:blip r:embed="rId4">
            <a:alphaModFix/>
          </a:blip>
          <a:srcRect/>
          <a:stretch/>
        </p:blipFill>
        <p:spPr>
          <a:xfrm>
            <a:off x="7661564" y="3821300"/>
            <a:ext cx="3708918" cy="23492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5"/>
          <p:cNvSpPr txBox="1">
            <a:spLocks noGrp="1"/>
          </p:cNvSpPr>
          <p:nvPr>
            <p:ph type="title"/>
          </p:nvPr>
        </p:nvSpPr>
        <p:spPr>
          <a:xfrm>
            <a:off x="374073" y="916564"/>
            <a:ext cx="10840316" cy="86677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3"/>
              </a:buClr>
              <a:buSzPct val="45454"/>
              <a:buNone/>
            </a:pPr>
            <a:br>
              <a:rPr lang="en-US" dirty="0"/>
            </a:br>
            <a:r>
              <a:rPr lang="en-US" dirty="0"/>
              <a:t>Green Bank for Rural American</a:t>
            </a:r>
            <a:br>
              <a:rPr lang="en-US" dirty="0"/>
            </a:br>
            <a:br>
              <a:rPr lang="en-US" sz="3800" dirty="0"/>
            </a:br>
            <a:r>
              <a:rPr lang="en-US" sz="3800" dirty="0">
                <a:solidFill>
                  <a:schemeClr val="tx1"/>
                </a:solidFill>
              </a:rPr>
              <a:t>W</a:t>
            </a:r>
            <a:r>
              <a:rPr lang="en-US" sz="3800" b="1" dirty="0">
                <a:solidFill>
                  <a:srgbClr val="020202"/>
                </a:solidFill>
                <a:latin typeface="Calibri"/>
                <a:ea typeface="Calibri"/>
                <a:cs typeface="Calibri"/>
                <a:sym typeface="Calibri"/>
              </a:rPr>
              <a:t>ill operate</a:t>
            </a:r>
            <a:r>
              <a:rPr lang="en-US" sz="3800" b="1" dirty="0">
                <a:solidFill>
                  <a:srgbClr val="020202"/>
                </a:solidFill>
              </a:rPr>
              <a:t> in all 10 EPA Regions.  </a:t>
            </a:r>
            <a:br>
              <a:rPr lang="en-US" sz="4400" b="1" dirty="0">
                <a:solidFill>
                  <a:srgbClr val="020202"/>
                </a:solidFill>
              </a:rPr>
            </a:br>
            <a:br>
              <a:rPr lang="en-US" dirty="0"/>
            </a:br>
            <a:endParaRPr dirty="0"/>
          </a:p>
        </p:txBody>
      </p:sp>
      <p:sp>
        <p:nvSpPr>
          <p:cNvPr id="106" name="Google Shape;106;p5"/>
          <p:cNvSpPr txBox="1">
            <a:spLocks noGrp="1"/>
          </p:cNvSpPr>
          <p:nvPr>
            <p:ph type="body" idx="1"/>
          </p:nvPr>
        </p:nvSpPr>
        <p:spPr>
          <a:xfrm>
            <a:off x="276838" y="1308386"/>
            <a:ext cx="5555926" cy="5495929"/>
          </a:xfrm>
          <a:prstGeom prst="rect">
            <a:avLst/>
          </a:prstGeom>
          <a:noFill/>
          <a:ln>
            <a:noFill/>
          </a:ln>
        </p:spPr>
        <p:txBody>
          <a:bodyPr spcFirstLastPara="1" wrap="square" lIns="91425" tIns="45700" rIns="91425" bIns="45700" anchor="t" anchorCtr="0">
            <a:normAutofit/>
          </a:bodyPr>
          <a:lstStyle/>
          <a:p>
            <a:pPr marL="114300" lvl="0" indent="0" algn="l" rtl="0">
              <a:lnSpc>
                <a:spcPct val="100000"/>
              </a:lnSpc>
              <a:spcBef>
                <a:spcPts val="1000"/>
              </a:spcBef>
              <a:spcAft>
                <a:spcPts val="0"/>
              </a:spcAft>
              <a:buSzPts val="1800"/>
              <a:buNone/>
            </a:pPr>
            <a:r>
              <a:rPr lang="en-US" sz="3400" b="1" dirty="0">
                <a:solidFill>
                  <a:srgbClr val="020202"/>
                </a:solidFill>
                <a:latin typeface="Calibri"/>
                <a:ea typeface="Calibri"/>
                <a:cs typeface="Calibri"/>
                <a:sym typeface="Calibri"/>
              </a:rPr>
              <a:t> </a:t>
            </a:r>
            <a:endParaRPr sz="3400" b="1" dirty="0">
              <a:solidFill>
                <a:srgbClr val="020202"/>
              </a:solidFill>
            </a:endParaRPr>
          </a:p>
          <a:p>
            <a:pPr marL="457200" lvl="0" indent="-342900" algn="l" rtl="0">
              <a:lnSpc>
                <a:spcPct val="100000"/>
              </a:lnSpc>
              <a:spcBef>
                <a:spcPts val="1000"/>
              </a:spcBef>
              <a:spcAft>
                <a:spcPts val="0"/>
              </a:spcAft>
              <a:buSzPts val="1800"/>
              <a:buChar char="•"/>
            </a:pPr>
            <a:r>
              <a:rPr lang="en-US" sz="3400" dirty="0">
                <a:solidFill>
                  <a:srgbClr val="020202"/>
                </a:solidFill>
                <a:latin typeface="Calibri"/>
                <a:ea typeface="Calibri"/>
                <a:cs typeface="Calibri"/>
                <a:sym typeface="Calibri"/>
              </a:rPr>
              <a:t>Need not operate in all 50 states.</a:t>
            </a:r>
            <a:endParaRPr dirty="0"/>
          </a:p>
          <a:p>
            <a:pPr marL="457200" lvl="0" indent="-342900" algn="l" rtl="0">
              <a:lnSpc>
                <a:spcPct val="100000"/>
              </a:lnSpc>
              <a:spcBef>
                <a:spcPts val="1000"/>
              </a:spcBef>
              <a:spcAft>
                <a:spcPts val="0"/>
              </a:spcAft>
              <a:buSzPts val="1800"/>
              <a:buChar char="•"/>
            </a:pPr>
            <a:r>
              <a:rPr lang="en-US" sz="3400" dirty="0">
                <a:solidFill>
                  <a:srgbClr val="020202"/>
                </a:solidFill>
              </a:rPr>
              <a:t>Need not operate in all counties in a given state.</a:t>
            </a:r>
            <a:endParaRPr sz="3400" dirty="0">
              <a:latin typeface="Calibri"/>
              <a:ea typeface="Calibri"/>
              <a:cs typeface="Calibri"/>
              <a:sym typeface="Calibri"/>
            </a:endParaRPr>
          </a:p>
        </p:txBody>
      </p:sp>
      <p:pic>
        <p:nvPicPr>
          <p:cNvPr id="107" name="Google Shape;107;p5" descr="Current Leadership | About EPA | US EPA"/>
          <p:cNvPicPr preferRelativeResize="0"/>
          <p:nvPr/>
        </p:nvPicPr>
        <p:blipFill rotWithShape="1">
          <a:blip r:embed="rId3">
            <a:alphaModFix/>
          </a:blip>
          <a:srcRect/>
          <a:stretch/>
        </p:blipFill>
        <p:spPr>
          <a:xfrm>
            <a:off x="6105958" y="2023572"/>
            <a:ext cx="4835236" cy="365109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8BA2B-3DBF-BEB6-120B-705BC219AE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1D8B7-EC3B-09A9-1F19-2CC56A82A6C2}"/>
              </a:ext>
            </a:extLst>
          </p:cNvPr>
          <p:cNvSpPr>
            <a:spLocks noGrp="1"/>
          </p:cNvSpPr>
          <p:nvPr>
            <p:ph type="title"/>
          </p:nvPr>
        </p:nvSpPr>
        <p:spPr/>
        <p:txBody>
          <a:bodyPr/>
          <a:lstStyle/>
          <a:p>
            <a:r>
              <a:rPr lang="en-US" dirty="0"/>
              <a:t>Green Bank for Rural America - Structure</a:t>
            </a:r>
          </a:p>
        </p:txBody>
      </p:sp>
      <p:graphicFrame>
        <p:nvGraphicFramePr>
          <p:cNvPr id="4" name="Content Placeholder 3">
            <a:extLst>
              <a:ext uri="{FF2B5EF4-FFF2-40B4-BE49-F238E27FC236}">
                <a16:creationId xmlns:a16="http://schemas.microsoft.com/office/drawing/2014/main" id="{F56108BD-1EE9-CD35-EE06-097607543E81}"/>
              </a:ext>
            </a:extLst>
          </p:cNvPr>
          <p:cNvGraphicFramePr>
            <a:graphicFrameLocks noGrp="1"/>
          </p:cNvGraphicFramePr>
          <p:nvPr>
            <p:ph idx="1"/>
            <p:extLst>
              <p:ext uri="{D42A27DB-BD31-4B8C-83A1-F6EECF244321}">
                <p14:modId xmlns:p14="http://schemas.microsoft.com/office/powerpoint/2010/main" val="3572842819"/>
              </p:ext>
            </p:extLst>
          </p:nvPr>
        </p:nvGraphicFramePr>
        <p:xfrm>
          <a:off x="838200" y="1380143"/>
          <a:ext cx="10697732" cy="5276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D0AD6D32-480C-69EC-0E45-AA723670EE30}"/>
              </a:ext>
            </a:extLst>
          </p:cNvPr>
          <p:cNvSpPr txBox="1"/>
          <p:nvPr/>
        </p:nvSpPr>
        <p:spPr>
          <a:xfrm>
            <a:off x="746012" y="4347771"/>
            <a:ext cx="3004131" cy="830997"/>
          </a:xfrm>
          <a:prstGeom prst="rect">
            <a:avLst/>
          </a:prstGeom>
          <a:noFill/>
        </p:spPr>
        <p:txBody>
          <a:bodyPr wrap="square" rtlCol="0">
            <a:spAutoFit/>
          </a:bodyPr>
          <a:lstStyle/>
          <a:p>
            <a:pPr algn="r"/>
            <a:r>
              <a:rPr lang="en-US" sz="1200" dirty="0"/>
              <a:t>Total Pass-Thru: $900mm</a:t>
            </a:r>
          </a:p>
          <a:p>
            <a:pPr algn="r"/>
            <a:r>
              <a:rPr lang="en-US" sz="1200" dirty="0"/>
              <a:t>Avg Award = $10mm Capital + $1mm TA</a:t>
            </a:r>
          </a:p>
          <a:p>
            <a:pPr algn="r"/>
            <a:r>
              <a:rPr lang="en-US" sz="1200" dirty="0"/>
              <a:t>Limited # of higher awards up to $50mm</a:t>
            </a:r>
          </a:p>
          <a:p>
            <a:pPr algn="r"/>
            <a:r>
              <a:rPr lang="en-US" sz="1200" dirty="0"/>
              <a:t>Appx 100 lenders</a:t>
            </a:r>
          </a:p>
        </p:txBody>
      </p:sp>
      <p:sp>
        <p:nvSpPr>
          <p:cNvPr id="10" name="TextBox 9">
            <a:extLst>
              <a:ext uri="{FF2B5EF4-FFF2-40B4-BE49-F238E27FC236}">
                <a16:creationId xmlns:a16="http://schemas.microsoft.com/office/drawing/2014/main" id="{FBBC2016-E19C-9C70-5CE5-26A5F888E6CB}"/>
              </a:ext>
            </a:extLst>
          </p:cNvPr>
          <p:cNvSpPr txBox="1"/>
          <p:nvPr/>
        </p:nvSpPr>
        <p:spPr>
          <a:xfrm>
            <a:off x="8623990" y="2562497"/>
            <a:ext cx="3004130" cy="276999"/>
          </a:xfrm>
          <a:prstGeom prst="rect">
            <a:avLst/>
          </a:prstGeom>
          <a:noFill/>
        </p:spPr>
        <p:txBody>
          <a:bodyPr wrap="square" rtlCol="0">
            <a:spAutoFit/>
          </a:bodyPr>
          <a:lstStyle/>
          <a:p>
            <a:r>
              <a:rPr lang="en-US" sz="1200" dirty="0"/>
              <a:t>100% owned non-profit subsidiary of ACC</a:t>
            </a:r>
          </a:p>
        </p:txBody>
      </p:sp>
      <p:sp>
        <p:nvSpPr>
          <p:cNvPr id="13" name="TextBox 12">
            <a:extLst>
              <a:ext uri="{FF2B5EF4-FFF2-40B4-BE49-F238E27FC236}">
                <a16:creationId xmlns:a16="http://schemas.microsoft.com/office/drawing/2014/main" id="{B5D252F6-DD0C-EA6F-9208-F7703DA1F939}"/>
              </a:ext>
            </a:extLst>
          </p:cNvPr>
          <p:cNvSpPr txBox="1"/>
          <p:nvPr/>
        </p:nvSpPr>
        <p:spPr>
          <a:xfrm>
            <a:off x="5914746" y="4457248"/>
            <a:ext cx="1245884" cy="461665"/>
          </a:xfrm>
          <a:prstGeom prst="rect">
            <a:avLst/>
          </a:prstGeom>
          <a:noFill/>
        </p:spPr>
        <p:txBody>
          <a:bodyPr wrap="square" rtlCol="0">
            <a:spAutoFit/>
          </a:bodyPr>
          <a:lstStyle/>
          <a:p>
            <a:pPr algn="ctr"/>
            <a:r>
              <a:rPr lang="en-US" sz="1200" dirty="0"/>
              <a:t>Contracts for TA services</a:t>
            </a:r>
          </a:p>
        </p:txBody>
      </p:sp>
      <p:sp>
        <p:nvSpPr>
          <p:cNvPr id="14" name="Arrow: Right 13">
            <a:extLst>
              <a:ext uri="{FF2B5EF4-FFF2-40B4-BE49-F238E27FC236}">
                <a16:creationId xmlns:a16="http://schemas.microsoft.com/office/drawing/2014/main" id="{19D355A3-1D14-3470-C489-064C7280DB35}"/>
              </a:ext>
            </a:extLst>
          </p:cNvPr>
          <p:cNvSpPr/>
          <p:nvPr/>
        </p:nvSpPr>
        <p:spPr>
          <a:xfrm>
            <a:off x="1013187" y="5388104"/>
            <a:ext cx="1524001" cy="830997"/>
          </a:xfrm>
          <a:prstGeom prst="right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1100" dirty="0"/>
              <a:t>Leverage Private Investment</a:t>
            </a:r>
          </a:p>
        </p:txBody>
      </p:sp>
      <p:cxnSp>
        <p:nvCxnSpPr>
          <p:cNvPr id="5" name="Straight Arrow Connector 4">
            <a:extLst>
              <a:ext uri="{FF2B5EF4-FFF2-40B4-BE49-F238E27FC236}">
                <a16:creationId xmlns:a16="http://schemas.microsoft.com/office/drawing/2014/main" id="{510D0CF4-68C8-F769-A1A3-646E37BE229A}"/>
              </a:ext>
            </a:extLst>
          </p:cNvPr>
          <p:cNvCxnSpPr>
            <a:cxnSpLocks/>
          </p:cNvCxnSpPr>
          <p:nvPr/>
        </p:nvCxnSpPr>
        <p:spPr>
          <a:xfrm>
            <a:off x="5760176" y="4947936"/>
            <a:ext cx="1555024" cy="0"/>
          </a:xfrm>
          <a:prstGeom prst="straightConnector1">
            <a:avLst/>
          </a:prstGeom>
          <a:ln w="28575">
            <a:solidFill>
              <a:srgbClr val="1B587C"/>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19CAFE-E2BD-760D-E4DD-E9FBB18161FB}"/>
              </a:ext>
            </a:extLst>
          </p:cNvPr>
          <p:cNvCxnSpPr/>
          <p:nvPr/>
        </p:nvCxnSpPr>
        <p:spPr>
          <a:xfrm>
            <a:off x="2840182" y="2638842"/>
            <a:ext cx="0" cy="276921"/>
          </a:xfrm>
          <a:prstGeom prst="line">
            <a:avLst/>
          </a:prstGeom>
          <a:ln w="28575">
            <a:solidFill>
              <a:srgbClr val="1B587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E3EDCC3-46ED-D555-7DF7-203F28074B7A}"/>
              </a:ext>
            </a:extLst>
          </p:cNvPr>
          <p:cNvCxnSpPr/>
          <p:nvPr/>
        </p:nvCxnSpPr>
        <p:spPr>
          <a:xfrm>
            <a:off x="5140036" y="4018505"/>
            <a:ext cx="0" cy="438743"/>
          </a:xfrm>
          <a:prstGeom prst="line">
            <a:avLst/>
          </a:prstGeom>
          <a:ln w="28575">
            <a:solidFill>
              <a:srgbClr val="1B587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075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418214" y="247648"/>
            <a:ext cx="10763250" cy="8667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dirty="0"/>
              <a:t>Green Bank for Rural America</a:t>
            </a:r>
            <a:endParaRPr dirty="0"/>
          </a:p>
        </p:txBody>
      </p:sp>
      <p:sp>
        <p:nvSpPr>
          <p:cNvPr id="121" name="Google Shape;121;p23"/>
          <p:cNvSpPr txBox="1">
            <a:spLocks noGrp="1"/>
          </p:cNvSpPr>
          <p:nvPr>
            <p:ph type="body" idx="1"/>
          </p:nvPr>
        </p:nvSpPr>
        <p:spPr>
          <a:xfrm>
            <a:off x="418214" y="952933"/>
            <a:ext cx="11610362" cy="5495928"/>
          </a:xfrm>
          <a:prstGeom prst="rect">
            <a:avLst/>
          </a:prstGeom>
          <a:noFill/>
          <a:ln>
            <a:noFill/>
          </a:ln>
        </p:spPr>
        <p:txBody>
          <a:bodyPr spcFirstLastPara="1" wrap="square" lIns="91425" tIns="45700" rIns="91425" bIns="45700" anchor="t" anchorCtr="0">
            <a:normAutofit fontScale="62500" lnSpcReduction="20000"/>
          </a:bodyPr>
          <a:lstStyle/>
          <a:p>
            <a:pPr marL="114300" lvl="0" indent="0" algn="l" rtl="0">
              <a:lnSpc>
                <a:spcPct val="100000"/>
              </a:lnSpc>
              <a:spcBef>
                <a:spcPts val="1000"/>
              </a:spcBef>
              <a:spcAft>
                <a:spcPts val="0"/>
              </a:spcAft>
              <a:buSzPct val="58441"/>
              <a:buNone/>
            </a:pPr>
            <a:r>
              <a:rPr lang="en-US" sz="4400" b="1" dirty="0">
                <a:solidFill>
                  <a:srgbClr val="020202"/>
                </a:solidFill>
              </a:rPr>
              <a:t>Steering Committee</a:t>
            </a:r>
            <a:r>
              <a:rPr lang="en-US" sz="4400" b="1" dirty="0">
                <a:solidFill>
                  <a:srgbClr val="020202"/>
                </a:solidFill>
                <a:latin typeface="Calibri"/>
                <a:ea typeface="Calibri"/>
                <a:cs typeface="Calibri"/>
                <a:sym typeface="Calibri"/>
              </a:rPr>
              <a:t> </a:t>
            </a:r>
            <a:r>
              <a:rPr lang="en-US" sz="4400" b="1" dirty="0">
                <a:solidFill>
                  <a:srgbClr val="020202"/>
                </a:solidFill>
              </a:rPr>
              <a:t>/ National Partners</a:t>
            </a:r>
          </a:p>
          <a:p>
            <a:pPr marL="114300" lvl="0" indent="0" algn="l" rtl="0">
              <a:lnSpc>
                <a:spcPct val="100000"/>
              </a:lnSpc>
              <a:spcBef>
                <a:spcPts val="1000"/>
              </a:spcBef>
              <a:spcAft>
                <a:spcPts val="0"/>
              </a:spcAft>
              <a:buSzPct val="58441"/>
              <a:buNone/>
            </a:pPr>
            <a:endParaRPr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latin typeface="Calibri"/>
                <a:ea typeface="Calibri"/>
                <a:cs typeface="Calibri"/>
                <a:sym typeface="Calibri"/>
              </a:rPr>
              <a:t>Appalachian Community Capital. </a:t>
            </a:r>
            <a:r>
              <a:rPr lang="en-US" sz="3400" dirty="0">
                <a:solidFill>
                  <a:srgbClr val="020202"/>
                </a:solidFill>
                <a:latin typeface="Calibri"/>
                <a:ea typeface="Calibri"/>
                <a:cs typeface="Calibri"/>
                <a:sym typeface="Calibri"/>
              </a:rPr>
              <a:t>34 members that manage +$2 billion in assets targeting Appalachia communities in 13 states and 423 counties. </a:t>
            </a:r>
            <a:endParaRPr sz="3400"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latin typeface="Calibri"/>
                <a:ea typeface="Calibri"/>
                <a:cs typeface="Calibri"/>
                <a:sym typeface="Calibri"/>
              </a:rPr>
              <a:t>Coastal Enterprises Inc (CEI).  </a:t>
            </a:r>
            <a:r>
              <a:rPr lang="en-US" sz="3400" dirty="0">
                <a:solidFill>
                  <a:srgbClr val="020202"/>
                </a:solidFill>
                <a:latin typeface="Calibri"/>
                <a:ea typeface="Calibri"/>
                <a:cs typeface="Calibri"/>
                <a:sym typeface="Calibri"/>
              </a:rPr>
              <a:t>Based in Maine and finances rural nationwide. </a:t>
            </a:r>
            <a:r>
              <a:rPr lang="en-US" sz="3400" dirty="0">
                <a:solidFill>
                  <a:srgbClr val="020202"/>
                </a:solidFill>
              </a:rPr>
              <a:t>+$1.5 billion in deployment for business and communities to support good jobs and environmentally sustainable development. </a:t>
            </a:r>
            <a:endParaRPr sz="3400"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latin typeface="Calibri"/>
                <a:ea typeface="Calibri"/>
                <a:cs typeface="Calibri"/>
                <a:sym typeface="Calibri"/>
              </a:rPr>
              <a:t>Main Street America (MSA) / NTCIC / National Trust for Historic Preservation. </a:t>
            </a:r>
            <a:r>
              <a:rPr lang="en-US" sz="3400" dirty="0">
                <a:solidFill>
                  <a:srgbClr val="020202"/>
                </a:solidFill>
                <a:latin typeface="Calibri"/>
                <a:ea typeface="Calibri"/>
                <a:cs typeface="Calibri"/>
                <a:sym typeface="Calibri"/>
              </a:rPr>
              <a:t>Works in over 1,500 communities nationally with $2 billion in deployments. </a:t>
            </a:r>
            <a:endParaRPr sz="3400"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rPr>
              <a:t>Grow America (formerly National Development Council). </a:t>
            </a:r>
            <a:r>
              <a:rPr lang="en-US" sz="3400" dirty="0">
                <a:solidFill>
                  <a:srgbClr val="020202"/>
                </a:solidFill>
              </a:rPr>
              <a:t>Nationwide footprint, rural and urban. Over $6 billion in financings for housing, community facilities, business lending, C&amp;I in 500 communities.  </a:t>
            </a:r>
            <a:endParaRPr sz="3400" i="1"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latin typeface="Calibri"/>
                <a:ea typeface="Calibri"/>
                <a:cs typeface="Calibri"/>
                <a:sym typeface="Calibri"/>
              </a:rPr>
              <a:t>Coalfield Development Corporation. </a:t>
            </a:r>
            <a:r>
              <a:rPr lang="en-US" sz="3400" dirty="0">
                <a:solidFill>
                  <a:srgbClr val="020202"/>
                </a:solidFill>
                <a:latin typeface="Calibri"/>
                <a:ea typeface="Calibri"/>
                <a:cs typeface="Calibri"/>
                <a:sym typeface="Calibri"/>
              </a:rPr>
              <a:t>Lead workforce development partner. Nationally recognized leader in workforce development located in the heart of Appalachian coal country, works with business, educational partners, and unions to train employees for quality job opportunities.</a:t>
            </a:r>
            <a:endParaRPr sz="3400" dirty="0"/>
          </a:p>
          <a:p>
            <a:pPr marL="457200" lvl="0" indent="-342900" algn="l" rtl="0">
              <a:lnSpc>
                <a:spcPct val="100000"/>
              </a:lnSpc>
              <a:spcBef>
                <a:spcPts val="1000"/>
              </a:spcBef>
              <a:spcAft>
                <a:spcPts val="0"/>
              </a:spcAft>
              <a:buSzPct val="91836"/>
              <a:buFont typeface="Noto Sans Symbols"/>
              <a:buChar char="⮚"/>
            </a:pPr>
            <a:r>
              <a:rPr lang="en-US" sz="3400" dirty="0">
                <a:solidFill>
                  <a:srgbClr val="1B587C"/>
                </a:solidFill>
              </a:rPr>
              <a:t>WV Community Development Hub.  </a:t>
            </a:r>
            <a:r>
              <a:rPr lang="en-US" sz="3400" dirty="0">
                <a:solidFill>
                  <a:srgbClr val="020202"/>
                </a:solidFill>
              </a:rPr>
              <a:t>Lead Community Engagement partner. </a:t>
            </a:r>
            <a:r>
              <a:rPr lang="en-US" sz="3400" dirty="0">
                <a:solidFill>
                  <a:srgbClr val="020202"/>
                </a:solidFill>
                <a:latin typeface="Calibri"/>
                <a:ea typeface="Calibri"/>
                <a:cs typeface="Calibri"/>
                <a:sym typeface="Calibri"/>
              </a:rPr>
              <a:t>Nationally recognized community development leader located in the heart of Appalachian coal country,</a:t>
            </a:r>
            <a:endParaRPr sz="3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1800"/>
              <a:buNone/>
            </a:pPr>
            <a:r>
              <a:rPr lang="en-US" sz="3500" dirty="0"/>
              <a:t>Network of Community Lenders</a:t>
            </a:r>
            <a:endParaRPr sz="3500" dirty="0"/>
          </a:p>
        </p:txBody>
      </p:sp>
      <p:sp>
        <p:nvSpPr>
          <p:cNvPr id="174" name="Google Shape;174;p24"/>
          <p:cNvSpPr txBox="1">
            <a:spLocks noGrp="1"/>
          </p:cNvSpPr>
          <p:nvPr>
            <p:ph type="body" idx="1"/>
          </p:nvPr>
        </p:nvSpPr>
        <p:spPr>
          <a:xfrm>
            <a:off x="838200" y="1690700"/>
            <a:ext cx="10515600" cy="4351200"/>
          </a:xfrm>
          <a:prstGeom prst="rect">
            <a:avLst/>
          </a:prstGeom>
          <a:noFill/>
          <a:ln>
            <a:noFill/>
          </a:ln>
        </p:spPr>
        <p:txBody>
          <a:bodyPr spcFirstLastPara="1" wrap="square" lIns="91425" tIns="45700" rIns="91425" bIns="45700" anchor="t" anchorCtr="0">
            <a:normAutofit/>
          </a:bodyPr>
          <a:lstStyle/>
          <a:p>
            <a:pPr marL="457200" lvl="0" indent="-333632" algn="l" rtl="0">
              <a:lnSpc>
                <a:spcPct val="90000"/>
              </a:lnSpc>
              <a:spcBef>
                <a:spcPts val="1000"/>
              </a:spcBef>
              <a:spcAft>
                <a:spcPts val="0"/>
              </a:spcAft>
              <a:buClr>
                <a:schemeClr val="dk1"/>
              </a:buClr>
              <a:buSzPct val="69498"/>
              <a:buChar char="•"/>
            </a:pPr>
            <a:r>
              <a:rPr lang="en-US" dirty="0"/>
              <a:t>Community Lenders</a:t>
            </a:r>
            <a:endParaRPr dirty="0"/>
          </a:p>
          <a:p>
            <a:pPr marL="914400" lvl="1" indent="-333632" algn="l" rtl="0">
              <a:lnSpc>
                <a:spcPct val="90000"/>
              </a:lnSpc>
              <a:spcBef>
                <a:spcPts val="500"/>
              </a:spcBef>
              <a:spcAft>
                <a:spcPts val="0"/>
              </a:spcAft>
              <a:buSzPct val="81081"/>
              <a:buChar char="•"/>
            </a:pPr>
            <a:r>
              <a:rPr lang="en-US" dirty="0"/>
              <a:t>CDFIs, EDA RLFs, USDA IRPs</a:t>
            </a:r>
          </a:p>
          <a:p>
            <a:pPr marL="914400" lvl="1" indent="-333632" algn="l" rtl="0">
              <a:lnSpc>
                <a:spcPct val="90000"/>
              </a:lnSpc>
              <a:spcBef>
                <a:spcPts val="500"/>
              </a:spcBef>
              <a:spcAft>
                <a:spcPts val="0"/>
              </a:spcAft>
              <a:buSzPct val="81081"/>
              <a:buChar char="•"/>
            </a:pPr>
            <a:r>
              <a:rPr lang="en-US" dirty="0"/>
              <a:t>State, municipal, Tribal government loan funds</a:t>
            </a:r>
          </a:p>
          <a:p>
            <a:pPr marL="914400" lvl="1" indent="-333632" algn="l" rtl="0">
              <a:lnSpc>
                <a:spcPct val="90000"/>
              </a:lnSpc>
              <a:spcBef>
                <a:spcPts val="500"/>
              </a:spcBef>
              <a:spcAft>
                <a:spcPts val="0"/>
              </a:spcAft>
              <a:buSzPct val="81081"/>
              <a:buChar char="•"/>
            </a:pPr>
            <a:r>
              <a:rPr lang="en-US" dirty="0"/>
              <a:t>Quasi-government community loan fund – with public purpose</a:t>
            </a:r>
          </a:p>
          <a:p>
            <a:pPr lvl="1" indent="-333632">
              <a:buSzPct val="81081"/>
            </a:pPr>
            <a:r>
              <a:rPr lang="en-US" dirty="0"/>
              <a:t>Not-for-profit loan funds</a:t>
            </a:r>
            <a:endParaRPr dirty="0"/>
          </a:p>
          <a:p>
            <a:pPr marL="457200" lvl="0" indent="-333632" algn="l" rtl="0">
              <a:lnSpc>
                <a:spcPct val="90000"/>
              </a:lnSpc>
              <a:spcBef>
                <a:spcPts val="1000"/>
              </a:spcBef>
              <a:spcAft>
                <a:spcPts val="0"/>
              </a:spcAft>
              <a:buClr>
                <a:schemeClr val="dk1"/>
              </a:buClr>
              <a:buSzPct val="69498"/>
              <a:buChar char="•"/>
            </a:pPr>
            <a:r>
              <a:rPr lang="en-US" dirty="0"/>
              <a:t>Serve Appalachia, Coal and Energy Communities, and Underserved Rural Communities </a:t>
            </a:r>
            <a:endParaRPr dirty="0"/>
          </a:p>
          <a:p>
            <a:pPr marL="457200" lvl="0" indent="-333632" algn="l" rtl="0">
              <a:lnSpc>
                <a:spcPct val="90000"/>
              </a:lnSpc>
              <a:spcBef>
                <a:spcPts val="1000"/>
              </a:spcBef>
              <a:spcAft>
                <a:spcPts val="0"/>
              </a:spcAft>
              <a:buClr>
                <a:schemeClr val="dk1"/>
              </a:buClr>
              <a:buSzPct val="69498"/>
              <a:buChar char="•"/>
            </a:pPr>
            <a:r>
              <a:rPr lang="en-US" dirty="0"/>
              <a:t>Community Engagement commitment</a:t>
            </a:r>
            <a:endParaRPr dirty="0"/>
          </a:p>
          <a:p>
            <a:pPr marL="457200" lvl="0" indent="-333632" algn="l" rtl="0">
              <a:lnSpc>
                <a:spcPct val="90000"/>
              </a:lnSpc>
              <a:spcBef>
                <a:spcPts val="1000"/>
              </a:spcBef>
              <a:spcAft>
                <a:spcPts val="0"/>
              </a:spcAft>
              <a:buClr>
                <a:schemeClr val="dk1"/>
              </a:buClr>
              <a:buSzPct val="69498"/>
              <a:buChar char="•"/>
            </a:pPr>
            <a:r>
              <a:rPr lang="en-US" dirty="0"/>
              <a:t>Workforce Development commitment</a:t>
            </a:r>
            <a:endParaRPr dirty="0"/>
          </a:p>
          <a:p>
            <a:pPr marL="114300" lvl="0" indent="0" algn="l" rtl="0">
              <a:lnSpc>
                <a:spcPct val="90000"/>
              </a:lnSpc>
              <a:spcBef>
                <a:spcPts val="1000"/>
              </a:spcBef>
              <a:spcAft>
                <a:spcPts val="0"/>
              </a:spcAft>
              <a:buSzPct val="69498"/>
              <a:buNone/>
            </a:pPr>
            <a:endParaRPr dirty="0"/>
          </a:p>
          <a:p>
            <a:pPr marL="457200" lvl="0" indent="-228600" algn="l" rtl="0">
              <a:lnSpc>
                <a:spcPct val="90000"/>
              </a:lnSpc>
              <a:spcBef>
                <a:spcPts val="1000"/>
              </a:spcBef>
              <a:spcAft>
                <a:spcPts val="0"/>
              </a:spcAft>
              <a:buClr>
                <a:schemeClr val="dk1"/>
              </a:buClr>
              <a:buSzPct val="69498"/>
              <a:buNone/>
            </a:pPr>
            <a:endParaRPr dirty="0"/>
          </a:p>
        </p:txBody>
      </p:sp>
    </p:spTree>
  </p:cSld>
  <p:clrMapOvr>
    <a:masterClrMapping/>
  </p:clrMapOvr>
</p:sld>
</file>

<file path=ppt/theme/theme1.xml><?xml version="1.0" encoding="utf-8"?>
<a:theme xmlns:a="http://schemas.openxmlformats.org/drawingml/2006/main" name="1_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spect">
      <a:dk1>
        <a:srgbClr val="000000"/>
      </a:dk1>
      <a:lt1>
        <a:srgbClr val="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2911</TotalTime>
  <Words>1513</Words>
  <Application>Microsoft Office PowerPoint</Application>
  <PresentationFormat>Widescreen</PresentationFormat>
  <Paragraphs>215</Paragraphs>
  <Slides>18</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Calibri</vt:lpstr>
      <vt:lpstr>Courier New</vt:lpstr>
      <vt:lpstr>Arial</vt:lpstr>
      <vt:lpstr>Noto Sans Symbols</vt:lpstr>
      <vt:lpstr>1_Office Theme</vt:lpstr>
      <vt:lpstr>2_Office Theme</vt:lpstr>
      <vt:lpstr>          Green Bank for Appalachia,  Energy Communities,  and Underserved Rural America   </vt:lpstr>
      <vt:lpstr> </vt:lpstr>
      <vt:lpstr>        Green Bank for Rural America   </vt:lpstr>
      <vt:lpstr>Green Bank for Rural America   </vt:lpstr>
      <vt:lpstr> Green Bank for Rural America     </vt:lpstr>
      <vt:lpstr> Green Bank for Rural American  Will operate in all 10 EPA Regions.    </vt:lpstr>
      <vt:lpstr>Green Bank for Rural America - Structure</vt:lpstr>
      <vt:lpstr>Green Bank for Rural America</vt:lpstr>
      <vt:lpstr>Network of Community Lenders</vt:lpstr>
      <vt:lpstr>Capitalization Awards to Community Lenders</vt:lpstr>
      <vt:lpstr>Financial Assistance: Eligible Uses</vt:lpstr>
      <vt:lpstr>Eligible Projects</vt:lpstr>
      <vt:lpstr>Technical Assistance Awards to Community Lenders</vt:lpstr>
      <vt:lpstr>TA Hubs and TA Services</vt:lpstr>
      <vt:lpstr>Examples of TA Services offered include:</vt:lpstr>
      <vt:lpstr>Impact Reporting</vt:lpstr>
      <vt:lpstr>Prospective Timeline – accelerated Next Steps</vt:lpstr>
      <vt:lpstr>  Green Bank for Appalachia,  Energy Communities,  and Underserved Rural America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Bank for Appalachia</dc:title>
  <dc:creator>Thomas Watson</dc:creator>
  <cp:lastModifiedBy>Ray Daffner</cp:lastModifiedBy>
  <cp:revision>251</cp:revision>
  <dcterms:created xsi:type="dcterms:W3CDTF">2022-01-19T18:08:29Z</dcterms:created>
  <dcterms:modified xsi:type="dcterms:W3CDTF">2024-03-06T13:25:47Z</dcterms:modified>
</cp:coreProperties>
</file>